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70" r:id="rId6"/>
    <p:sldId id="271" r:id="rId7"/>
    <p:sldId id="260" r:id="rId8"/>
    <p:sldId id="272" r:id="rId9"/>
    <p:sldId id="261" r:id="rId10"/>
    <p:sldId id="262" r:id="rId11"/>
    <p:sldId id="263" r:id="rId12"/>
    <p:sldId id="264" r:id="rId13"/>
    <p:sldId id="276" r:id="rId14"/>
    <p:sldId id="265" r:id="rId15"/>
    <p:sldId id="266" r:id="rId16"/>
    <p:sldId id="273" r:id="rId17"/>
    <p:sldId id="275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CBC926F-0549-DFD3-825F-D916475BCA11}" v="39" dt="2024-12-11T15:41:33.490"/>
    <p1510:client id="{4A89A309-6299-4474-0477-926D2F05A8D0}" v="1203" dt="2024-12-11T17:31:13.389"/>
    <p1510:client id="{55B0A139-64D1-8791-482A-F34A00082626}" v="230" dt="2024-12-10T21:45:02.386"/>
    <p1510:client id="{75916A42-4E7B-4466-BBA8-C4C3F4FC43E6}" v="667" dt="2024-12-11T17:13:20.10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110"/>
    <p:restoredTop sz="94658"/>
  </p:normalViewPr>
  <p:slideViewPr>
    <p:cSldViewPr snapToGrid="0">
      <p:cViewPr>
        <p:scale>
          <a:sx n="100" d="100"/>
          <a:sy n="100" d="100"/>
        </p:scale>
        <p:origin x="280" y="5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45FDBBC-BD70-4AC9-B23A-729142768DD4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965F4AA7-3F04-4153-8826-DD5AB403F947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1"/>
            <a:t>Compliance: </a:t>
          </a:r>
          <a:endParaRPr lang="en-US"/>
        </a:p>
      </dgm:t>
    </dgm:pt>
    <dgm:pt modelId="{2E9F4F43-6D6C-44FB-9C61-C7E9588C044F}" type="parTrans" cxnId="{8C35807A-AF74-438F-98BC-7236B263EDDE}">
      <dgm:prSet/>
      <dgm:spPr/>
      <dgm:t>
        <a:bodyPr/>
        <a:lstStyle/>
        <a:p>
          <a:endParaRPr lang="en-US"/>
        </a:p>
      </dgm:t>
    </dgm:pt>
    <dgm:pt modelId="{0DB6D199-44EA-439F-97B2-4FF53BD8FD21}" type="sibTrans" cxnId="{8C35807A-AF74-438F-98BC-7236B263EDDE}">
      <dgm:prSet/>
      <dgm:spPr/>
      <dgm:t>
        <a:bodyPr/>
        <a:lstStyle/>
        <a:p>
          <a:endParaRPr lang="en-US"/>
        </a:p>
      </dgm:t>
    </dgm:pt>
    <dgm:pt modelId="{B49C79D8-2061-4DD3-8551-F8C61F86E88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Entertainment purposes</a:t>
          </a:r>
        </a:p>
      </dgm:t>
    </dgm:pt>
    <dgm:pt modelId="{FFAA4E87-F532-4FA9-8C30-7B4EC43AEB32}" type="parTrans" cxnId="{8521848C-003A-4D1C-A867-D8F8F2FFF5EF}">
      <dgm:prSet/>
      <dgm:spPr/>
      <dgm:t>
        <a:bodyPr/>
        <a:lstStyle/>
        <a:p>
          <a:endParaRPr lang="en-US"/>
        </a:p>
      </dgm:t>
    </dgm:pt>
    <dgm:pt modelId="{52652E23-6401-4777-AF2A-9581BEBC88D2}" type="sibTrans" cxnId="{8521848C-003A-4D1C-A867-D8F8F2FFF5EF}">
      <dgm:prSet/>
      <dgm:spPr/>
      <dgm:t>
        <a:bodyPr/>
        <a:lstStyle/>
        <a:p>
          <a:endParaRPr lang="en-US"/>
        </a:p>
      </dgm:t>
    </dgm:pt>
    <dgm:pt modelId="{E471CF26-965B-4A84-ABB8-6B65230E1EF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No need for FDA approval</a:t>
          </a:r>
        </a:p>
      </dgm:t>
    </dgm:pt>
    <dgm:pt modelId="{164A1B75-5795-447B-B7B6-D81A298241AF}" type="parTrans" cxnId="{E037B698-7E05-4551-9B0A-37A848056404}">
      <dgm:prSet/>
      <dgm:spPr/>
      <dgm:t>
        <a:bodyPr/>
        <a:lstStyle/>
        <a:p>
          <a:endParaRPr lang="en-US"/>
        </a:p>
      </dgm:t>
    </dgm:pt>
    <dgm:pt modelId="{215E2B5B-C4F0-4BC6-8A8F-3D7D6A21D6CD}" type="sibTrans" cxnId="{E037B698-7E05-4551-9B0A-37A848056404}">
      <dgm:prSet/>
      <dgm:spPr/>
      <dgm:t>
        <a:bodyPr/>
        <a:lstStyle/>
        <a:p>
          <a:endParaRPr lang="en-US"/>
        </a:p>
      </dgm:t>
    </dgm:pt>
    <dgm:pt modelId="{435CF6C5-31E4-4F34-A1E2-3C15BB41DF6F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1"/>
            <a:t>Safety: </a:t>
          </a:r>
          <a:endParaRPr lang="en-US"/>
        </a:p>
      </dgm:t>
    </dgm:pt>
    <dgm:pt modelId="{5EC313FC-808E-4217-AE89-0891292B7871}" type="parTrans" cxnId="{9768990B-3DF5-4D67-80A9-414F216D6744}">
      <dgm:prSet/>
      <dgm:spPr/>
      <dgm:t>
        <a:bodyPr/>
        <a:lstStyle/>
        <a:p>
          <a:endParaRPr lang="en-US"/>
        </a:p>
      </dgm:t>
    </dgm:pt>
    <dgm:pt modelId="{508350BB-3166-4BC9-AD46-3C7A356DD6FC}" type="sibTrans" cxnId="{9768990B-3DF5-4D67-80A9-414F216D6744}">
      <dgm:prSet/>
      <dgm:spPr/>
      <dgm:t>
        <a:bodyPr/>
        <a:lstStyle/>
        <a:p>
          <a:endParaRPr lang="en-US"/>
        </a:p>
      </dgm:t>
    </dgm:pt>
    <dgm:pt modelId="{768088C9-7720-48BE-862E-35C3E706DB7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User discretion</a:t>
          </a:r>
        </a:p>
      </dgm:t>
    </dgm:pt>
    <dgm:pt modelId="{61194631-DBA7-484E-A4F1-92BB150AF727}" type="parTrans" cxnId="{555BBC61-E31D-4961-84A9-4625BE060C31}">
      <dgm:prSet/>
      <dgm:spPr/>
      <dgm:t>
        <a:bodyPr/>
        <a:lstStyle/>
        <a:p>
          <a:endParaRPr lang="en-US"/>
        </a:p>
      </dgm:t>
    </dgm:pt>
    <dgm:pt modelId="{F0E95A21-9050-409B-90FD-229AD8810ABB}" type="sibTrans" cxnId="{555BBC61-E31D-4961-84A9-4625BE060C31}">
      <dgm:prSet/>
      <dgm:spPr/>
      <dgm:t>
        <a:bodyPr/>
        <a:lstStyle/>
        <a:p>
          <a:endParaRPr lang="en-US"/>
        </a:p>
      </dgm:t>
    </dgm:pt>
    <dgm:pt modelId="{3BA85846-90C3-4EA2-8A43-DA014132406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Ingestion risks</a:t>
          </a:r>
        </a:p>
      </dgm:t>
    </dgm:pt>
    <dgm:pt modelId="{AC8C79EB-5439-494B-B920-AF91F0FFDA12}" type="parTrans" cxnId="{ED64325C-A7E1-4F2A-8F23-4D15213192AF}">
      <dgm:prSet/>
      <dgm:spPr/>
      <dgm:t>
        <a:bodyPr/>
        <a:lstStyle/>
        <a:p>
          <a:endParaRPr lang="en-US"/>
        </a:p>
      </dgm:t>
    </dgm:pt>
    <dgm:pt modelId="{BB595F47-3092-4A63-9D32-7B889F30ECA9}" type="sibTrans" cxnId="{ED64325C-A7E1-4F2A-8F23-4D15213192AF}">
      <dgm:prSet/>
      <dgm:spPr/>
      <dgm:t>
        <a:bodyPr/>
        <a:lstStyle/>
        <a:p>
          <a:endParaRPr lang="en-US"/>
        </a:p>
      </dgm:t>
    </dgm:pt>
    <dgm:pt modelId="{13D0D1F9-23B9-44A7-A6A7-E4D73D283655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1"/>
            <a:t>Intellectual Property: </a:t>
          </a:r>
          <a:endParaRPr lang="en-US"/>
        </a:p>
      </dgm:t>
    </dgm:pt>
    <dgm:pt modelId="{F2A33DB6-A54A-45D9-9A12-3482B4AE6F73}" type="parTrans" cxnId="{8A1EAFCB-E16B-436F-868C-11C074C05083}">
      <dgm:prSet/>
      <dgm:spPr/>
      <dgm:t>
        <a:bodyPr/>
        <a:lstStyle/>
        <a:p>
          <a:endParaRPr lang="en-US"/>
        </a:p>
      </dgm:t>
    </dgm:pt>
    <dgm:pt modelId="{A202A435-B854-4549-B766-B78E11D46701}" type="sibTrans" cxnId="{8A1EAFCB-E16B-436F-868C-11C074C05083}">
      <dgm:prSet/>
      <dgm:spPr/>
      <dgm:t>
        <a:bodyPr/>
        <a:lstStyle/>
        <a:p>
          <a:endParaRPr lang="en-US"/>
        </a:p>
      </dgm:t>
    </dgm:pt>
    <dgm:pt modelId="{7D6831F0-27CA-4AE9-A90E-EF990256F9D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Trademarks </a:t>
          </a:r>
        </a:p>
      </dgm:t>
    </dgm:pt>
    <dgm:pt modelId="{9F1A2A1E-0C54-4E2D-8212-94F96E114A1B}" type="parTrans" cxnId="{12761855-2D1B-4839-B617-4488883080F0}">
      <dgm:prSet/>
      <dgm:spPr/>
      <dgm:t>
        <a:bodyPr/>
        <a:lstStyle/>
        <a:p>
          <a:endParaRPr lang="en-US"/>
        </a:p>
      </dgm:t>
    </dgm:pt>
    <dgm:pt modelId="{4CF98363-D37D-4E06-BE89-6DEDF1C59E87}" type="sibTrans" cxnId="{12761855-2D1B-4839-B617-4488883080F0}">
      <dgm:prSet/>
      <dgm:spPr/>
      <dgm:t>
        <a:bodyPr/>
        <a:lstStyle/>
        <a:p>
          <a:endParaRPr lang="en-US"/>
        </a:p>
      </dgm:t>
    </dgm:pt>
    <dgm:pt modelId="{5C6B5864-0CD9-492D-9996-5861AC3F0FA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Copyrights</a:t>
          </a:r>
        </a:p>
      </dgm:t>
    </dgm:pt>
    <dgm:pt modelId="{098F8403-5BBA-44CD-B439-68FFEEE7E3B3}" type="parTrans" cxnId="{3F4D6F58-D822-412E-9D4A-CBF22CC18936}">
      <dgm:prSet/>
      <dgm:spPr/>
      <dgm:t>
        <a:bodyPr/>
        <a:lstStyle/>
        <a:p>
          <a:endParaRPr lang="en-US"/>
        </a:p>
      </dgm:t>
    </dgm:pt>
    <dgm:pt modelId="{E4BAADD2-276D-4DC8-914C-F5C5E639B054}" type="sibTrans" cxnId="{3F4D6F58-D822-412E-9D4A-CBF22CC18936}">
      <dgm:prSet/>
      <dgm:spPr/>
      <dgm:t>
        <a:bodyPr/>
        <a:lstStyle/>
        <a:p>
          <a:endParaRPr lang="en-US"/>
        </a:p>
      </dgm:t>
    </dgm:pt>
    <dgm:pt modelId="{D8C8D2F5-1FDF-45A0-AA68-4ADC734D8AF8}" type="pres">
      <dgm:prSet presAssocID="{745FDBBC-BD70-4AC9-B23A-729142768DD4}" presName="root" presStyleCnt="0">
        <dgm:presLayoutVars>
          <dgm:dir/>
          <dgm:resizeHandles val="exact"/>
        </dgm:presLayoutVars>
      </dgm:prSet>
      <dgm:spPr/>
    </dgm:pt>
    <dgm:pt modelId="{8B492BC3-4C8A-41AF-82DF-772D51E742C7}" type="pres">
      <dgm:prSet presAssocID="{965F4AA7-3F04-4153-8826-DD5AB403F947}" presName="compNode" presStyleCnt="0"/>
      <dgm:spPr/>
    </dgm:pt>
    <dgm:pt modelId="{C6F54F56-78BD-4750-B94C-1834979698D1}" type="pres">
      <dgm:prSet presAssocID="{965F4AA7-3F04-4153-8826-DD5AB403F947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edicine"/>
        </a:ext>
      </dgm:extLst>
    </dgm:pt>
    <dgm:pt modelId="{393F0889-BA57-4CC7-9E8F-24F9407E91FE}" type="pres">
      <dgm:prSet presAssocID="{965F4AA7-3F04-4153-8826-DD5AB403F947}" presName="iconSpace" presStyleCnt="0"/>
      <dgm:spPr/>
    </dgm:pt>
    <dgm:pt modelId="{FCA83EAC-0123-47ED-8754-C91A7A6D906A}" type="pres">
      <dgm:prSet presAssocID="{965F4AA7-3F04-4153-8826-DD5AB403F947}" presName="parTx" presStyleLbl="revTx" presStyleIdx="0" presStyleCnt="6">
        <dgm:presLayoutVars>
          <dgm:chMax val="0"/>
          <dgm:chPref val="0"/>
        </dgm:presLayoutVars>
      </dgm:prSet>
      <dgm:spPr/>
    </dgm:pt>
    <dgm:pt modelId="{D265F1D3-2CD0-4690-8E56-6FC7EAF1E6C7}" type="pres">
      <dgm:prSet presAssocID="{965F4AA7-3F04-4153-8826-DD5AB403F947}" presName="txSpace" presStyleCnt="0"/>
      <dgm:spPr/>
    </dgm:pt>
    <dgm:pt modelId="{DE21BD82-FD0B-4EA2-809B-97AC7955F0FE}" type="pres">
      <dgm:prSet presAssocID="{965F4AA7-3F04-4153-8826-DD5AB403F947}" presName="desTx" presStyleLbl="revTx" presStyleIdx="1" presStyleCnt="6">
        <dgm:presLayoutVars/>
      </dgm:prSet>
      <dgm:spPr/>
    </dgm:pt>
    <dgm:pt modelId="{67966A8D-CBDA-44D2-AB27-DC621E17CEDB}" type="pres">
      <dgm:prSet presAssocID="{0DB6D199-44EA-439F-97B2-4FF53BD8FD21}" presName="sibTrans" presStyleCnt="0"/>
      <dgm:spPr/>
    </dgm:pt>
    <dgm:pt modelId="{7BDBF6B1-62F6-4E9F-A59A-4EC172E5DC87}" type="pres">
      <dgm:prSet presAssocID="{435CF6C5-31E4-4F34-A1E2-3C15BB41DF6F}" presName="compNode" presStyleCnt="0"/>
      <dgm:spPr/>
    </dgm:pt>
    <dgm:pt modelId="{DEDE380E-13DD-4483-B214-B4305EEFECDB}" type="pres">
      <dgm:prSet presAssocID="{435CF6C5-31E4-4F34-A1E2-3C15BB41DF6F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arning"/>
        </a:ext>
      </dgm:extLst>
    </dgm:pt>
    <dgm:pt modelId="{7546C899-06AF-473D-9061-3AD620874937}" type="pres">
      <dgm:prSet presAssocID="{435CF6C5-31E4-4F34-A1E2-3C15BB41DF6F}" presName="iconSpace" presStyleCnt="0"/>
      <dgm:spPr/>
    </dgm:pt>
    <dgm:pt modelId="{E2F1FA3D-6105-497A-AE86-33D1BC056DBE}" type="pres">
      <dgm:prSet presAssocID="{435CF6C5-31E4-4F34-A1E2-3C15BB41DF6F}" presName="parTx" presStyleLbl="revTx" presStyleIdx="2" presStyleCnt="6">
        <dgm:presLayoutVars>
          <dgm:chMax val="0"/>
          <dgm:chPref val="0"/>
        </dgm:presLayoutVars>
      </dgm:prSet>
      <dgm:spPr/>
    </dgm:pt>
    <dgm:pt modelId="{35B1B35A-E6C7-4E27-9C65-B545D09646B0}" type="pres">
      <dgm:prSet presAssocID="{435CF6C5-31E4-4F34-A1E2-3C15BB41DF6F}" presName="txSpace" presStyleCnt="0"/>
      <dgm:spPr/>
    </dgm:pt>
    <dgm:pt modelId="{7821950B-4D86-4511-B83F-92CC8830E9C5}" type="pres">
      <dgm:prSet presAssocID="{435CF6C5-31E4-4F34-A1E2-3C15BB41DF6F}" presName="desTx" presStyleLbl="revTx" presStyleIdx="3" presStyleCnt="6">
        <dgm:presLayoutVars/>
      </dgm:prSet>
      <dgm:spPr/>
    </dgm:pt>
    <dgm:pt modelId="{D8858E23-1723-484A-BB71-4E872ACB2DA3}" type="pres">
      <dgm:prSet presAssocID="{508350BB-3166-4BC9-AD46-3C7A356DD6FC}" presName="sibTrans" presStyleCnt="0"/>
      <dgm:spPr/>
    </dgm:pt>
    <dgm:pt modelId="{0B07780B-F796-46E2-988E-C5D089B7FE59}" type="pres">
      <dgm:prSet presAssocID="{13D0D1F9-23B9-44A7-A6A7-E4D73D283655}" presName="compNode" presStyleCnt="0"/>
      <dgm:spPr/>
    </dgm:pt>
    <dgm:pt modelId="{D300F5EB-A9B1-44EE-B679-35158B1A782C}" type="pres">
      <dgm:prSet presAssocID="{13D0D1F9-23B9-44A7-A6A7-E4D73D283655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avel"/>
        </a:ext>
      </dgm:extLst>
    </dgm:pt>
    <dgm:pt modelId="{5679FAC8-2E90-44C3-8AED-7E5C009C38F2}" type="pres">
      <dgm:prSet presAssocID="{13D0D1F9-23B9-44A7-A6A7-E4D73D283655}" presName="iconSpace" presStyleCnt="0"/>
      <dgm:spPr/>
    </dgm:pt>
    <dgm:pt modelId="{49CDF650-3CAF-4CDE-AFC6-56B5D35A6096}" type="pres">
      <dgm:prSet presAssocID="{13D0D1F9-23B9-44A7-A6A7-E4D73D283655}" presName="parTx" presStyleLbl="revTx" presStyleIdx="4" presStyleCnt="6">
        <dgm:presLayoutVars>
          <dgm:chMax val="0"/>
          <dgm:chPref val="0"/>
        </dgm:presLayoutVars>
      </dgm:prSet>
      <dgm:spPr/>
    </dgm:pt>
    <dgm:pt modelId="{750CB8C8-B167-46E9-B338-06F13F552C55}" type="pres">
      <dgm:prSet presAssocID="{13D0D1F9-23B9-44A7-A6A7-E4D73D283655}" presName="txSpace" presStyleCnt="0"/>
      <dgm:spPr/>
    </dgm:pt>
    <dgm:pt modelId="{B84D2D42-73EB-4959-90A1-CF763F273BDF}" type="pres">
      <dgm:prSet presAssocID="{13D0D1F9-23B9-44A7-A6A7-E4D73D283655}" presName="desTx" presStyleLbl="revTx" presStyleIdx="5" presStyleCnt="6">
        <dgm:presLayoutVars/>
      </dgm:prSet>
      <dgm:spPr/>
    </dgm:pt>
  </dgm:ptLst>
  <dgm:cxnLst>
    <dgm:cxn modelId="{9768990B-3DF5-4D67-80A9-414F216D6744}" srcId="{745FDBBC-BD70-4AC9-B23A-729142768DD4}" destId="{435CF6C5-31E4-4F34-A1E2-3C15BB41DF6F}" srcOrd="1" destOrd="0" parTransId="{5EC313FC-808E-4217-AE89-0891292B7871}" sibTransId="{508350BB-3166-4BC9-AD46-3C7A356DD6FC}"/>
    <dgm:cxn modelId="{D31F9E2F-1526-485D-9D2E-357023F4B6CA}" type="presOf" srcId="{13D0D1F9-23B9-44A7-A6A7-E4D73D283655}" destId="{49CDF650-3CAF-4CDE-AFC6-56B5D35A6096}" srcOrd="0" destOrd="0" presId="urn:microsoft.com/office/officeart/2018/5/layout/CenteredIconLabelDescriptionList"/>
    <dgm:cxn modelId="{E871FB2F-F54A-4387-BC7F-B7B012DA38E7}" type="presOf" srcId="{745FDBBC-BD70-4AC9-B23A-729142768DD4}" destId="{D8C8D2F5-1FDF-45A0-AA68-4ADC734D8AF8}" srcOrd="0" destOrd="0" presId="urn:microsoft.com/office/officeart/2018/5/layout/CenteredIconLabelDescriptionList"/>
    <dgm:cxn modelId="{12761855-2D1B-4839-B617-4488883080F0}" srcId="{13D0D1F9-23B9-44A7-A6A7-E4D73D283655}" destId="{7D6831F0-27CA-4AE9-A90E-EF990256F9D8}" srcOrd="0" destOrd="0" parTransId="{9F1A2A1E-0C54-4E2D-8212-94F96E114A1B}" sibTransId="{4CF98363-D37D-4E06-BE89-6DEDF1C59E87}"/>
    <dgm:cxn modelId="{4AA55E56-5C87-4EE0-8877-C7B0F6812918}" type="presOf" srcId="{5C6B5864-0CD9-492D-9996-5861AC3F0FA1}" destId="{B84D2D42-73EB-4959-90A1-CF763F273BDF}" srcOrd="0" destOrd="1" presId="urn:microsoft.com/office/officeart/2018/5/layout/CenteredIconLabelDescriptionList"/>
    <dgm:cxn modelId="{3F4D6F58-D822-412E-9D4A-CBF22CC18936}" srcId="{13D0D1F9-23B9-44A7-A6A7-E4D73D283655}" destId="{5C6B5864-0CD9-492D-9996-5861AC3F0FA1}" srcOrd="1" destOrd="0" parTransId="{098F8403-5BBA-44CD-B439-68FFEEE7E3B3}" sibTransId="{E4BAADD2-276D-4DC8-914C-F5C5E639B054}"/>
    <dgm:cxn modelId="{ED64325C-A7E1-4F2A-8F23-4D15213192AF}" srcId="{435CF6C5-31E4-4F34-A1E2-3C15BB41DF6F}" destId="{3BA85846-90C3-4EA2-8A43-DA0141324062}" srcOrd="1" destOrd="0" parTransId="{AC8C79EB-5439-494B-B920-AF91F0FFDA12}" sibTransId="{BB595F47-3092-4A63-9D32-7B889F30ECA9}"/>
    <dgm:cxn modelId="{555BBC61-E31D-4961-84A9-4625BE060C31}" srcId="{435CF6C5-31E4-4F34-A1E2-3C15BB41DF6F}" destId="{768088C9-7720-48BE-862E-35C3E706DB71}" srcOrd="0" destOrd="0" parTransId="{61194631-DBA7-484E-A4F1-92BB150AF727}" sibTransId="{F0E95A21-9050-409B-90FD-229AD8810ABB}"/>
    <dgm:cxn modelId="{8C35807A-AF74-438F-98BC-7236B263EDDE}" srcId="{745FDBBC-BD70-4AC9-B23A-729142768DD4}" destId="{965F4AA7-3F04-4153-8826-DD5AB403F947}" srcOrd="0" destOrd="0" parTransId="{2E9F4F43-6D6C-44FB-9C61-C7E9588C044F}" sibTransId="{0DB6D199-44EA-439F-97B2-4FF53BD8FD21}"/>
    <dgm:cxn modelId="{F0329587-E927-459B-AEBE-A5C2AA3110AD}" type="presOf" srcId="{3BA85846-90C3-4EA2-8A43-DA0141324062}" destId="{7821950B-4D86-4511-B83F-92CC8830E9C5}" srcOrd="0" destOrd="1" presId="urn:microsoft.com/office/officeart/2018/5/layout/CenteredIconLabelDescriptionList"/>
    <dgm:cxn modelId="{8521848C-003A-4D1C-A867-D8F8F2FFF5EF}" srcId="{965F4AA7-3F04-4153-8826-DD5AB403F947}" destId="{B49C79D8-2061-4DD3-8551-F8C61F86E88D}" srcOrd="0" destOrd="0" parTransId="{FFAA4E87-F532-4FA9-8C30-7B4EC43AEB32}" sibTransId="{52652E23-6401-4777-AF2A-9581BEBC88D2}"/>
    <dgm:cxn modelId="{E4DA4591-B0A5-418A-AD1D-E1D146A99417}" type="presOf" srcId="{965F4AA7-3F04-4153-8826-DD5AB403F947}" destId="{FCA83EAC-0123-47ED-8754-C91A7A6D906A}" srcOrd="0" destOrd="0" presId="urn:microsoft.com/office/officeart/2018/5/layout/CenteredIconLabelDescriptionList"/>
    <dgm:cxn modelId="{E037B698-7E05-4551-9B0A-37A848056404}" srcId="{965F4AA7-3F04-4153-8826-DD5AB403F947}" destId="{E471CF26-965B-4A84-ABB8-6B65230E1EF1}" srcOrd="1" destOrd="0" parTransId="{164A1B75-5795-447B-B7B6-D81A298241AF}" sibTransId="{215E2B5B-C4F0-4BC6-8A8F-3D7D6A21D6CD}"/>
    <dgm:cxn modelId="{FD6844B7-1281-4446-8346-D777375D55EE}" type="presOf" srcId="{E471CF26-965B-4A84-ABB8-6B65230E1EF1}" destId="{DE21BD82-FD0B-4EA2-809B-97AC7955F0FE}" srcOrd="0" destOrd="1" presId="urn:microsoft.com/office/officeart/2018/5/layout/CenteredIconLabelDescriptionList"/>
    <dgm:cxn modelId="{4C6B1EB9-F38D-4505-8D02-46CBA51B6598}" type="presOf" srcId="{B49C79D8-2061-4DD3-8551-F8C61F86E88D}" destId="{DE21BD82-FD0B-4EA2-809B-97AC7955F0FE}" srcOrd="0" destOrd="0" presId="urn:microsoft.com/office/officeart/2018/5/layout/CenteredIconLabelDescriptionList"/>
    <dgm:cxn modelId="{8A1EAFCB-E16B-436F-868C-11C074C05083}" srcId="{745FDBBC-BD70-4AC9-B23A-729142768DD4}" destId="{13D0D1F9-23B9-44A7-A6A7-E4D73D283655}" srcOrd="2" destOrd="0" parTransId="{F2A33DB6-A54A-45D9-9A12-3482B4AE6F73}" sibTransId="{A202A435-B854-4549-B766-B78E11D46701}"/>
    <dgm:cxn modelId="{4D546DF5-9D6F-4D1A-85F9-F593C3672E56}" type="presOf" srcId="{435CF6C5-31E4-4F34-A1E2-3C15BB41DF6F}" destId="{E2F1FA3D-6105-497A-AE86-33D1BC056DBE}" srcOrd="0" destOrd="0" presId="urn:microsoft.com/office/officeart/2018/5/layout/CenteredIconLabelDescriptionList"/>
    <dgm:cxn modelId="{E514B8F6-4029-4A0C-BA09-F854AE665F93}" type="presOf" srcId="{7D6831F0-27CA-4AE9-A90E-EF990256F9D8}" destId="{B84D2D42-73EB-4959-90A1-CF763F273BDF}" srcOrd="0" destOrd="0" presId="urn:microsoft.com/office/officeart/2018/5/layout/CenteredIconLabelDescriptionList"/>
    <dgm:cxn modelId="{8B0A24FA-2D71-4572-B6EC-C0634970CB92}" type="presOf" srcId="{768088C9-7720-48BE-862E-35C3E706DB71}" destId="{7821950B-4D86-4511-B83F-92CC8830E9C5}" srcOrd="0" destOrd="0" presId="urn:microsoft.com/office/officeart/2018/5/layout/CenteredIconLabelDescriptionList"/>
    <dgm:cxn modelId="{14F4CCA8-E37C-4A25-BFC4-73523A275EFE}" type="presParOf" srcId="{D8C8D2F5-1FDF-45A0-AA68-4ADC734D8AF8}" destId="{8B492BC3-4C8A-41AF-82DF-772D51E742C7}" srcOrd="0" destOrd="0" presId="urn:microsoft.com/office/officeart/2018/5/layout/CenteredIconLabelDescriptionList"/>
    <dgm:cxn modelId="{5C358BC3-7840-4F8A-AC17-0EF4A9529BF5}" type="presParOf" srcId="{8B492BC3-4C8A-41AF-82DF-772D51E742C7}" destId="{C6F54F56-78BD-4750-B94C-1834979698D1}" srcOrd="0" destOrd="0" presId="urn:microsoft.com/office/officeart/2018/5/layout/CenteredIconLabelDescriptionList"/>
    <dgm:cxn modelId="{AA13CC78-6027-4185-8C84-0BD534DDEF83}" type="presParOf" srcId="{8B492BC3-4C8A-41AF-82DF-772D51E742C7}" destId="{393F0889-BA57-4CC7-9E8F-24F9407E91FE}" srcOrd="1" destOrd="0" presId="urn:microsoft.com/office/officeart/2018/5/layout/CenteredIconLabelDescriptionList"/>
    <dgm:cxn modelId="{CC7C9175-11CE-468F-8F63-5588D901C03C}" type="presParOf" srcId="{8B492BC3-4C8A-41AF-82DF-772D51E742C7}" destId="{FCA83EAC-0123-47ED-8754-C91A7A6D906A}" srcOrd="2" destOrd="0" presId="urn:microsoft.com/office/officeart/2018/5/layout/CenteredIconLabelDescriptionList"/>
    <dgm:cxn modelId="{7C408798-7C31-4851-BD3E-25A2FAACD697}" type="presParOf" srcId="{8B492BC3-4C8A-41AF-82DF-772D51E742C7}" destId="{D265F1D3-2CD0-4690-8E56-6FC7EAF1E6C7}" srcOrd="3" destOrd="0" presId="urn:microsoft.com/office/officeart/2018/5/layout/CenteredIconLabelDescriptionList"/>
    <dgm:cxn modelId="{0D1E1B2F-70C0-4D2F-A641-6985C892D8D6}" type="presParOf" srcId="{8B492BC3-4C8A-41AF-82DF-772D51E742C7}" destId="{DE21BD82-FD0B-4EA2-809B-97AC7955F0FE}" srcOrd="4" destOrd="0" presId="urn:microsoft.com/office/officeart/2018/5/layout/CenteredIconLabelDescriptionList"/>
    <dgm:cxn modelId="{098E7D07-8C6D-4048-877A-770FBA3B51DA}" type="presParOf" srcId="{D8C8D2F5-1FDF-45A0-AA68-4ADC734D8AF8}" destId="{67966A8D-CBDA-44D2-AB27-DC621E17CEDB}" srcOrd="1" destOrd="0" presId="urn:microsoft.com/office/officeart/2018/5/layout/CenteredIconLabelDescriptionList"/>
    <dgm:cxn modelId="{05094EBC-6457-480E-A7A4-2DBD24B402DD}" type="presParOf" srcId="{D8C8D2F5-1FDF-45A0-AA68-4ADC734D8AF8}" destId="{7BDBF6B1-62F6-4E9F-A59A-4EC172E5DC87}" srcOrd="2" destOrd="0" presId="urn:microsoft.com/office/officeart/2018/5/layout/CenteredIconLabelDescriptionList"/>
    <dgm:cxn modelId="{EC0C983A-A74E-4397-B87E-E9024F296C8A}" type="presParOf" srcId="{7BDBF6B1-62F6-4E9F-A59A-4EC172E5DC87}" destId="{DEDE380E-13DD-4483-B214-B4305EEFECDB}" srcOrd="0" destOrd="0" presId="urn:microsoft.com/office/officeart/2018/5/layout/CenteredIconLabelDescriptionList"/>
    <dgm:cxn modelId="{010E9916-5118-4637-9CD6-E589B49A99FE}" type="presParOf" srcId="{7BDBF6B1-62F6-4E9F-A59A-4EC172E5DC87}" destId="{7546C899-06AF-473D-9061-3AD620874937}" srcOrd="1" destOrd="0" presId="urn:microsoft.com/office/officeart/2018/5/layout/CenteredIconLabelDescriptionList"/>
    <dgm:cxn modelId="{56D13CB1-37BF-42B7-B2AF-016259D7ACD7}" type="presParOf" srcId="{7BDBF6B1-62F6-4E9F-A59A-4EC172E5DC87}" destId="{E2F1FA3D-6105-497A-AE86-33D1BC056DBE}" srcOrd="2" destOrd="0" presId="urn:microsoft.com/office/officeart/2018/5/layout/CenteredIconLabelDescriptionList"/>
    <dgm:cxn modelId="{85D3A636-DD50-4BE5-95C3-A633F743CDD9}" type="presParOf" srcId="{7BDBF6B1-62F6-4E9F-A59A-4EC172E5DC87}" destId="{35B1B35A-E6C7-4E27-9C65-B545D09646B0}" srcOrd="3" destOrd="0" presId="urn:microsoft.com/office/officeart/2018/5/layout/CenteredIconLabelDescriptionList"/>
    <dgm:cxn modelId="{F3A2AB37-ABFE-4B0F-B6A3-48F3329EE8F6}" type="presParOf" srcId="{7BDBF6B1-62F6-4E9F-A59A-4EC172E5DC87}" destId="{7821950B-4D86-4511-B83F-92CC8830E9C5}" srcOrd="4" destOrd="0" presId="urn:microsoft.com/office/officeart/2018/5/layout/CenteredIconLabelDescriptionList"/>
    <dgm:cxn modelId="{45F46F9D-61D9-472D-9EAC-09F83F21B0FB}" type="presParOf" srcId="{D8C8D2F5-1FDF-45A0-AA68-4ADC734D8AF8}" destId="{D8858E23-1723-484A-BB71-4E872ACB2DA3}" srcOrd="3" destOrd="0" presId="urn:microsoft.com/office/officeart/2018/5/layout/CenteredIconLabelDescriptionList"/>
    <dgm:cxn modelId="{D9504509-5DC9-4C5C-9543-0ED0D7E87BDC}" type="presParOf" srcId="{D8C8D2F5-1FDF-45A0-AA68-4ADC734D8AF8}" destId="{0B07780B-F796-46E2-988E-C5D089B7FE59}" srcOrd="4" destOrd="0" presId="urn:microsoft.com/office/officeart/2018/5/layout/CenteredIconLabelDescriptionList"/>
    <dgm:cxn modelId="{77737D84-375F-411D-B3D6-3BE18132CDDF}" type="presParOf" srcId="{0B07780B-F796-46E2-988E-C5D089B7FE59}" destId="{D300F5EB-A9B1-44EE-B679-35158B1A782C}" srcOrd="0" destOrd="0" presId="urn:microsoft.com/office/officeart/2018/5/layout/CenteredIconLabelDescriptionList"/>
    <dgm:cxn modelId="{74EFA658-9E69-42AA-933A-ECF5AE8B3145}" type="presParOf" srcId="{0B07780B-F796-46E2-988E-C5D089B7FE59}" destId="{5679FAC8-2E90-44C3-8AED-7E5C009C38F2}" srcOrd="1" destOrd="0" presId="urn:microsoft.com/office/officeart/2018/5/layout/CenteredIconLabelDescriptionList"/>
    <dgm:cxn modelId="{E35F2B43-C7B7-4297-A605-83DBBF645DE8}" type="presParOf" srcId="{0B07780B-F796-46E2-988E-C5D089B7FE59}" destId="{49CDF650-3CAF-4CDE-AFC6-56B5D35A6096}" srcOrd="2" destOrd="0" presId="urn:microsoft.com/office/officeart/2018/5/layout/CenteredIconLabelDescriptionList"/>
    <dgm:cxn modelId="{7FB39321-481C-4499-A2FF-62118D33EBC2}" type="presParOf" srcId="{0B07780B-F796-46E2-988E-C5D089B7FE59}" destId="{750CB8C8-B167-46E9-B338-06F13F552C55}" srcOrd="3" destOrd="0" presId="urn:microsoft.com/office/officeart/2018/5/layout/CenteredIconLabelDescriptionList"/>
    <dgm:cxn modelId="{3825D742-CF70-4F7F-B897-0C95875E4E32}" type="presParOf" srcId="{0B07780B-F796-46E2-988E-C5D089B7FE59}" destId="{B84D2D42-73EB-4959-90A1-CF763F273BDF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2318841-85BE-42A8-97A8-28E5CF0D553F}" type="doc">
      <dgm:prSet loTypeId="urn:microsoft.com/office/officeart/2008/layout/LinedList" loCatId="list" qsTypeId="urn:microsoft.com/office/officeart/2005/8/quickstyle/simple1" qsCatId="simple" csTypeId="urn:microsoft.com/office/officeart/2005/8/colors/accent2_2" csCatId="accent2"/>
      <dgm:spPr/>
      <dgm:t>
        <a:bodyPr/>
        <a:lstStyle/>
        <a:p>
          <a:endParaRPr lang="en-US"/>
        </a:p>
      </dgm:t>
    </dgm:pt>
    <dgm:pt modelId="{2CC52711-FCDE-44FA-8647-CDE6A6E03F70}">
      <dgm:prSet/>
      <dgm:spPr/>
      <dgm:t>
        <a:bodyPr/>
        <a:lstStyle/>
        <a:p>
          <a:r>
            <a:rPr lang="en-US"/>
            <a:t>Improving Accuracy of food grade and predict macro nutrients.</a:t>
          </a:r>
        </a:p>
      </dgm:t>
    </dgm:pt>
    <dgm:pt modelId="{36930744-1B8F-4658-BFE1-DBE185BAE4B2}" type="parTrans" cxnId="{67C663F9-191F-436D-A3EF-919B60BBF64A}">
      <dgm:prSet/>
      <dgm:spPr/>
      <dgm:t>
        <a:bodyPr/>
        <a:lstStyle/>
        <a:p>
          <a:endParaRPr lang="en-US"/>
        </a:p>
      </dgm:t>
    </dgm:pt>
    <dgm:pt modelId="{CD939821-7AA4-40AC-A9D0-B7EB349B97FF}" type="sibTrans" cxnId="{67C663F9-191F-436D-A3EF-919B60BBF64A}">
      <dgm:prSet/>
      <dgm:spPr/>
      <dgm:t>
        <a:bodyPr/>
        <a:lstStyle/>
        <a:p>
          <a:endParaRPr lang="en-US"/>
        </a:p>
      </dgm:t>
    </dgm:pt>
    <dgm:pt modelId="{B7224AF4-F492-4381-89EA-89EAC7DCCEFA}">
      <dgm:prSet/>
      <dgm:spPr/>
      <dgm:t>
        <a:bodyPr/>
        <a:lstStyle/>
        <a:p>
          <a:r>
            <a:rPr lang="en-US"/>
            <a:t>Building a User-Friendly App Interface.</a:t>
          </a:r>
        </a:p>
      </dgm:t>
    </dgm:pt>
    <dgm:pt modelId="{19246578-4EB8-43AF-A3F6-DDFBBA57F9BE}" type="parTrans" cxnId="{64B55853-3787-4CA5-B992-9CD62441D49D}">
      <dgm:prSet/>
      <dgm:spPr/>
      <dgm:t>
        <a:bodyPr/>
        <a:lstStyle/>
        <a:p>
          <a:endParaRPr lang="en-US"/>
        </a:p>
      </dgm:t>
    </dgm:pt>
    <dgm:pt modelId="{219AA165-DD85-4F67-985B-13C4AF310410}" type="sibTrans" cxnId="{64B55853-3787-4CA5-B992-9CD62441D49D}">
      <dgm:prSet/>
      <dgm:spPr/>
      <dgm:t>
        <a:bodyPr/>
        <a:lstStyle/>
        <a:p>
          <a:endParaRPr lang="en-US"/>
        </a:p>
      </dgm:t>
    </dgm:pt>
    <dgm:pt modelId="{42FB5781-F2A3-4D5F-9D6F-AC143795FE48}">
      <dgm:prSet/>
      <dgm:spPr/>
      <dgm:t>
        <a:bodyPr/>
        <a:lstStyle/>
        <a:p>
          <a:r>
            <a:rPr lang="en-US"/>
            <a:t>Partnership Outreach with Fitbit, etc.</a:t>
          </a:r>
        </a:p>
      </dgm:t>
    </dgm:pt>
    <dgm:pt modelId="{DA1D396B-6D99-4987-9F1C-94131894E154}" type="parTrans" cxnId="{EADE3695-B2DB-4A63-8EA9-25638EC01CE3}">
      <dgm:prSet/>
      <dgm:spPr/>
      <dgm:t>
        <a:bodyPr/>
        <a:lstStyle/>
        <a:p>
          <a:endParaRPr lang="en-US"/>
        </a:p>
      </dgm:t>
    </dgm:pt>
    <dgm:pt modelId="{AD8D3C89-0B47-4857-BEBF-D523244B6E2C}" type="sibTrans" cxnId="{EADE3695-B2DB-4A63-8EA9-25638EC01CE3}">
      <dgm:prSet/>
      <dgm:spPr/>
      <dgm:t>
        <a:bodyPr/>
        <a:lstStyle/>
        <a:p>
          <a:endParaRPr lang="en-US"/>
        </a:p>
      </dgm:t>
    </dgm:pt>
    <dgm:pt modelId="{3281A4C9-6E78-42C6-A470-800DFDA7C53B}" type="pres">
      <dgm:prSet presAssocID="{92318841-85BE-42A8-97A8-28E5CF0D553F}" presName="vert0" presStyleCnt="0">
        <dgm:presLayoutVars>
          <dgm:dir/>
          <dgm:animOne val="branch"/>
          <dgm:animLvl val="lvl"/>
        </dgm:presLayoutVars>
      </dgm:prSet>
      <dgm:spPr/>
    </dgm:pt>
    <dgm:pt modelId="{358FEA02-C18C-4D58-8CAD-F77F67FEF226}" type="pres">
      <dgm:prSet presAssocID="{2CC52711-FCDE-44FA-8647-CDE6A6E03F70}" presName="thickLine" presStyleLbl="alignNode1" presStyleIdx="0" presStyleCnt="3"/>
      <dgm:spPr/>
    </dgm:pt>
    <dgm:pt modelId="{24992E93-9BAF-46FA-BE01-B987CE8CDE32}" type="pres">
      <dgm:prSet presAssocID="{2CC52711-FCDE-44FA-8647-CDE6A6E03F70}" presName="horz1" presStyleCnt="0"/>
      <dgm:spPr/>
    </dgm:pt>
    <dgm:pt modelId="{90798F39-5E9B-4BD7-8EA7-C288F4281B2B}" type="pres">
      <dgm:prSet presAssocID="{2CC52711-FCDE-44FA-8647-CDE6A6E03F70}" presName="tx1" presStyleLbl="revTx" presStyleIdx="0" presStyleCnt="3"/>
      <dgm:spPr/>
    </dgm:pt>
    <dgm:pt modelId="{B1451EA1-56B7-4F80-9D23-5706C885B4F9}" type="pres">
      <dgm:prSet presAssocID="{2CC52711-FCDE-44FA-8647-CDE6A6E03F70}" presName="vert1" presStyleCnt="0"/>
      <dgm:spPr/>
    </dgm:pt>
    <dgm:pt modelId="{F1CA20EE-A567-468F-9C92-35681078B6FB}" type="pres">
      <dgm:prSet presAssocID="{B7224AF4-F492-4381-89EA-89EAC7DCCEFA}" presName="thickLine" presStyleLbl="alignNode1" presStyleIdx="1" presStyleCnt="3"/>
      <dgm:spPr/>
    </dgm:pt>
    <dgm:pt modelId="{544C86B1-D6B8-4222-8033-F1D5FCD6D400}" type="pres">
      <dgm:prSet presAssocID="{B7224AF4-F492-4381-89EA-89EAC7DCCEFA}" presName="horz1" presStyleCnt="0"/>
      <dgm:spPr/>
    </dgm:pt>
    <dgm:pt modelId="{9674054E-BFBE-4B3D-AA75-565473A4DC1D}" type="pres">
      <dgm:prSet presAssocID="{B7224AF4-F492-4381-89EA-89EAC7DCCEFA}" presName="tx1" presStyleLbl="revTx" presStyleIdx="1" presStyleCnt="3"/>
      <dgm:spPr/>
    </dgm:pt>
    <dgm:pt modelId="{DBB938FB-A922-4DA3-86EF-FBAB7B83012C}" type="pres">
      <dgm:prSet presAssocID="{B7224AF4-F492-4381-89EA-89EAC7DCCEFA}" presName="vert1" presStyleCnt="0"/>
      <dgm:spPr/>
    </dgm:pt>
    <dgm:pt modelId="{C1416843-C2B7-4B97-8B0D-8616E8828A11}" type="pres">
      <dgm:prSet presAssocID="{42FB5781-F2A3-4D5F-9D6F-AC143795FE48}" presName="thickLine" presStyleLbl="alignNode1" presStyleIdx="2" presStyleCnt="3"/>
      <dgm:spPr/>
    </dgm:pt>
    <dgm:pt modelId="{4D36F930-C5D9-4AD1-9A66-331B3CEA33DF}" type="pres">
      <dgm:prSet presAssocID="{42FB5781-F2A3-4D5F-9D6F-AC143795FE48}" presName="horz1" presStyleCnt="0"/>
      <dgm:spPr/>
    </dgm:pt>
    <dgm:pt modelId="{104AF756-E49B-43F0-897F-1D8A1EC26452}" type="pres">
      <dgm:prSet presAssocID="{42FB5781-F2A3-4D5F-9D6F-AC143795FE48}" presName="tx1" presStyleLbl="revTx" presStyleIdx="2" presStyleCnt="3"/>
      <dgm:spPr/>
    </dgm:pt>
    <dgm:pt modelId="{BAF08BF3-F73F-4703-859B-951447E3037A}" type="pres">
      <dgm:prSet presAssocID="{42FB5781-F2A3-4D5F-9D6F-AC143795FE48}" presName="vert1" presStyleCnt="0"/>
      <dgm:spPr/>
    </dgm:pt>
  </dgm:ptLst>
  <dgm:cxnLst>
    <dgm:cxn modelId="{64B55853-3787-4CA5-B992-9CD62441D49D}" srcId="{92318841-85BE-42A8-97A8-28E5CF0D553F}" destId="{B7224AF4-F492-4381-89EA-89EAC7DCCEFA}" srcOrd="1" destOrd="0" parTransId="{19246578-4EB8-43AF-A3F6-DDFBBA57F9BE}" sibTransId="{219AA165-DD85-4F67-985B-13C4AF310410}"/>
    <dgm:cxn modelId="{6B851155-12AA-4ECC-9A5A-AD2244E5932E}" type="presOf" srcId="{42FB5781-F2A3-4D5F-9D6F-AC143795FE48}" destId="{104AF756-E49B-43F0-897F-1D8A1EC26452}" srcOrd="0" destOrd="0" presId="urn:microsoft.com/office/officeart/2008/layout/LinedList"/>
    <dgm:cxn modelId="{D77B4562-07CE-4760-8135-CC33EEE1A504}" type="presOf" srcId="{2CC52711-FCDE-44FA-8647-CDE6A6E03F70}" destId="{90798F39-5E9B-4BD7-8EA7-C288F4281B2B}" srcOrd="0" destOrd="0" presId="urn:microsoft.com/office/officeart/2008/layout/LinedList"/>
    <dgm:cxn modelId="{EADE3695-B2DB-4A63-8EA9-25638EC01CE3}" srcId="{92318841-85BE-42A8-97A8-28E5CF0D553F}" destId="{42FB5781-F2A3-4D5F-9D6F-AC143795FE48}" srcOrd="2" destOrd="0" parTransId="{DA1D396B-6D99-4987-9F1C-94131894E154}" sibTransId="{AD8D3C89-0B47-4857-BEBF-D523244B6E2C}"/>
    <dgm:cxn modelId="{D24D60C4-4FA1-42A4-B5D3-BF48449E7F7E}" type="presOf" srcId="{B7224AF4-F492-4381-89EA-89EAC7DCCEFA}" destId="{9674054E-BFBE-4B3D-AA75-565473A4DC1D}" srcOrd="0" destOrd="0" presId="urn:microsoft.com/office/officeart/2008/layout/LinedList"/>
    <dgm:cxn modelId="{67C663F9-191F-436D-A3EF-919B60BBF64A}" srcId="{92318841-85BE-42A8-97A8-28E5CF0D553F}" destId="{2CC52711-FCDE-44FA-8647-CDE6A6E03F70}" srcOrd="0" destOrd="0" parTransId="{36930744-1B8F-4658-BFE1-DBE185BAE4B2}" sibTransId="{CD939821-7AA4-40AC-A9D0-B7EB349B97FF}"/>
    <dgm:cxn modelId="{84C4C6FE-3CE0-4853-94DA-E58EC7ACB950}" type="presOf" srcId="{92318841-85BE-42A8-97A8-28E5CF0D553F}" destId="{3281A4C9-6E78-42C6-A470-800DFDA7C53B}" srcOrd="0" destOrd="0" presId="urn:microsoft.com/office/officeart/2008/layout/LinedList"/>
    <dgm:cxn modelId="{64E015C0-1BD2-4CB7-81A7-03F3CB9B182B}" type="presParOf" srcId="{3281A4C9-6E78-42C6-A470-800DFDA7C53B}" destId="{358FEA02-C18C-4D58-8CAD-F77F67FEF226}" srcOrd="0" destOrd="0" presId="urn:microsoft.com/office/officeart/2008/layout/LinedList"/>
    <dgm:cxn modelId="{F9BDE924-FCA0-402D-8747-B7CDF80828B1}" type="presParOf" srcId="{3281A4C9-6E78-42C6-A470-800DFDA7C53B}" destId="{24992E93-9BAF-46FA-BE01-B987CE8CDE32}" srcOrd="1" destOrd="0" presId="urn:microsoft.com/office/officeart/2008/layout/LinedList"/>
    <dgm:cxn modelId="{74FA8DC8-B8A6-487E-8EF7-BB607C641C7A}" type="presParOf" srcId="{24992E93-9BAF-46FA-BE01-B987CE8CDE32}" destId="{90798F39-5E9B-4BD7-8EA7-C288F4281B2B}" srcOrd="0" destOrd="0" presId="urn:microsoft.com/office/officeart/2008/layout/LinedList"/>
    <dgm:cxn modelId="{A02D5BBB-47D6-42A1-80D6-B085422AC5B3}" type="presParOf" srcId="{24992E93-9BAF-46FA-BE01-B987CE8CDE32}" destId="{B1451EA1-56B7-4F80-9D23-5706C885B4F9}" srcOrd="1" destOrd="0" presId="urn:microsoft.com/office/officeart/2008/layout/LinedList"/>
    <dgm:cxn modelId="{3D3C431F-35ED-48E4-B15D-5821FBE75320}" type="presParOf" srcId="{3281A4C9-6E78-42C6-A470-800DFDA7C53B}" destId="{F1CA20EE-A567-468F-9C92-35681078B6FB}" srcOrd="2" destOrd="0" presId="urn:microsoft.com/office/officeart/2008/layout/LinedList"/>
    <dgm:cxn modelId="{FC85387C-2D7E-4384-B617-5B6EBF86C83A}" type="presParOf" srcId="{3281A4C9-6E78-42C6-A470-800DFDA7C53B}" destId="{544C86B1-D6B8-4222-8033-F1D5FCD6D400}" srcOrd="3" destOrd="0" presId="urn:microsoft.com/office/officeart/2008/layout/LinedList"/>
    <dgm:cxn modelId="{8D25FB50-947A-49DE-BFDA-D6C63055D1DA}" type="presParOf" srcId="{544C86B1-D6B8-4222-8033-F1D5FCD6D400}" destId="{9674054E-BFBE-4B3D-AA75-565473A4DC1D}" srcOrd="0" destOrd="0" presId="urn:microsoft.com/office/officeart/2008/layout/LinedList"/>
    <dgm:cxn modelId="{55EE88CC-355F-47A0-8E40-4D3912B310EF}" type="presParOf" srcId="{544C86B1-D6B8-4222-8033-F1D5FCD6D400}" destId="{DBB938FB-A922-4DA3-86EF-FBAB7B83012C}" srcOrd="1" destOrd="0" presId="urn:microsoft.com/office/officeart/2008/layout/LinedList"/>
    <dgm:cxn modelId="{93D86B23-33E4-4AEC-8BB2-4331D9180321}" type="presParOf" srcId="{3281A4C9-6E78-42C6-A470-800DFDA7C53B}" destId="{C1416843-C2B7-4B97-8B0D-8616E8828A11}" srcOrd="4" destOrd="0" presId="urn:microsoft.com/office/officeart/2008/layout/LinedList"/>
    <dgm:cxn modelId="{4A21FBCA-0F14-469C-AD55-49BC5406EBE1}" type="presParOf" srcId="{3281A4C9-6E78-42C6-A470-800DFDA7C53B}" destId="{4D36F930-C5D9-4AD1-9A66-331B3CEA33DF}" srcOrd="5" destOrd="0" presId="urn:microsoft.com/office/officeart/2008/layout/LinedList"/>
    <dgm:cxn modelId="{BFF86865-4E92-41FA-A0A7-8502361722E6}" type="presParOf" srcId="{4D36F930-C5D9-4AD1-9A66-331B3CEA33DF}" destId="{104AF756-E49B-43F0-897F-1D8A1EC26452}" srcOrd="0" destOrd="0" presId="urn:microsoft.com/office/officeart/2008/layout/LinedList"/>
    <dgm:cxn modelId="{E203E990-AC96-4836-A8FD-2549475E329E}" type="presParOf" srcId="{4D36F930-C5D9-4AD1-9A66-331B3CEA33DF}" destId="{BAF08BF3-F73F-4703-859B-951447E3037A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F54F56-78BD-4750-B94C-1834979698D1}">
      <dsp:nvSpPr>
        <dsp:cNvPr id="0" name=""/>
        <dsp:cNvSpPr/>
      </dsp:nvSpPr>
      <dsp:spPr>
        <a:xfrm>
          <a:off x="1020487" y="1001850"/>
          <a:ext cx="1098562" cy="10985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CA83EAC-0123-47ED-8754-C91A7A6D906A}">
      <dsp:nvSpPr>
        <dsp:cNvPr id="0" name=""/>
        <dsp:cNvSpPr/>
      </dsp:nvSpPr>
      <dsp:spPr>
        <a:xfrm>
          <a:off x="393" y="2201412"/>
          <a:ext cx="3138750" cy="470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500" b="1" kern="1200"/>
            <a:t>Compliance: </a:t>
          </a:r>
          <a:endParaRPr lang="en-US" sz="2500" kern="1200"/>
        </a:p>
      </dsp:txBody>
      <dsp:txXfrm>
        <a:off x="393" y="2201412"/>
        <a:ext cx="3138750" cy="470812"/>
      </dsp:txXfrm>
    </dsp:sp>
    <dsp:sp modelId="{DE21BD82-FD0B-4EA2-809B-97AC7955F0FE}">
      <dsp:nvSpPr>
        <dsp:cNvPr id="0" name=""/>
        <dsp:cNvSpPr/>
      </dsp:nvSpPr>
      <dsp:spPr>
        <a:xfrm>
          <a:off x="393" y="2719202"/>
          <a:ext cx="3138750" cy="6314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Entertainment purposes</a:t>
          </a: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No need for FDA approval</a:t>
          </a:r>
        </a:p>
      </dsp:txBody>
      <dsp:txXfrm>
        <a:off x="393" y="2719202"/>
        <a:ext cx="3138750" cy="631491"/>
      </dsp:txXfrm>
    </dsp:sp>
    <dsp:sp modelId="{DEDE380E-13DD-4483-B214-B4305EEFECDB}">
      <dsp:nvSpPr>
        <dsp:cNvPr id="0" name=""/>
        <dsp:cNvSpPr/>
      </dsp:nvSpPr>
      <dsp:spPr>
        <a:xfrm>
          <a:off x="4708518" y="1001850"/>
          <a:ext cx="1098562" cy="10985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2F1FA3D-6105-497A-AE86-33D1BC056DBE}">
      <dsp:nvSpPr>
        <dsp:cNvPr id="0" name=""/>
        <dsp:cNvSpPr/>
      </dsp:nvSpPr>
      <dsp:spPr>
        <a:xfrm>
          <a:off x="3688425" y="2201412"/>
          <a:ext cx="3138750" cy="470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500" b="1" kern="1200"/>
            <a:t>Safety: </a:t>
          </a:r>
          <a:endParaRPr lang="en-US" sz="2500" kern="1200"/>
        </a:p>
      </dsp:txBody>
      <dsp:txXfrm>
        <a:off x="3688425" y="2201412"/>
        <a:ext cx="3138750" cy="470812"/>
      </dsp:txXfrm>
    </dsp:sp>
    <dsp:sp modelId="{7821950B-4D86-4511-B83F-92CC8830E9C5}">
      <dsp:nvSpPr>
        <dsp:cNvPr id="0" name=""/>
        <dsp:cNvSpPr/>
      </dsp:nvSpPr>
      <dsp:spPr>
        <a:xfrm>
          <a:off x="3688425" y="2719202"/>
          <a:ext cx="3138750" cy="6314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User discretion</a:t>
          </a: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Ingestion risks</a:t>
          </a:r>
        </a:p>
      </dsp:txBody>
      <dsp:txXfrm>
        <a:off x="3688425" y="2719202"/>
        <a:ext cx="3138750" cy="631491"/>
      </dsp:txXfrm>
    </dsp:sp>
    <dsp:sp modelId="{D300F5EB-A9B1-44EE-B679-35158B1A782C}">
      <dsp:nvSpPr>
        <dsp:cNvPr id="0" name=""/>
        <dsp:cNvSpPr/>
      </dsp:nvSpPr>
      <dsp:spPr>
        <a:xfrm>
          <a:off x="8396550" y="1001850"/>
          <a:ext cx="1098562" cy="109856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9CDF650-3CAF-4CDE-AFC6-56B5D35A6096}">
      <dsp:nvSpPr>
        <dsp:cNvPr id="0" name=""/>
        <dsp:cNvSpPr/>
      </dsp:nvSpPr>
      <dsp:spPr>
        <a:xfrm>
          <a:off x="7376456" y="2201412"/>
          <a:ext cx="3138750" cy="470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500" b="1" kern="1200"/>
            <a:t>Intellectual Property: </a:t>
          </a:r>
          <a:endParaRPr lang="en-US" sz="2500" kern="1200"/>
        </a:p>
      </dsp:txBody>
      <dsp:txXfrm>
        <a:off x="7376456" y="2201412"/>
        <a:ext cx="3138750" cy="470812"/>
      </dsp:txXfrm>
    </dsp:sp>
    <dsp:sp modelId="{B84D2D42-73EB-4959-90A1-CF763F273BDF}">
      <dsp:nvSpPr>
        <dsp:cNvPr id="0" name=""/>
        <dsp:cNvSpPr/>
      </dsp:nvSpPr>
      <dsp:spPr>
        <a:xfrm>
          <a:off x="7376456" y="2719202"/>
          <a:ext cx="3138750" cy="6314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Trademarks </a:t>
          </a: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Copyrights</a:t>
          </a:r>
        </a:p>
      </dsp:txBody>
      <dsp:txXfrm>
        <a:off x="7376456" y="2719202"/>
        <a:ext cx="3138750" cy="63149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8FEA02-C18C-4D58-8CAD-F77F67FEF226}">
      <dsp:nvSpPr>
        <dsp:cNvPr id="0" name=""/>
        <dsp:cNvSpPr/>
      </dsp:nvSpPr>
      <dsp:spPr>
        <a:xfrm>
          <a:off x="0" y="2124"/>
          <a:ext cx="5721484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0798F39-5E9B-4BD7-8EA7-C288F4281B2B}">
      <dsp:nvSpPr>
        <dsp:cNvPr id="0" name=""/>
        <dsp:cNvSpPr/>
      </dsp:nvSpPr>
      <dsp:spPr>
        <a:xfrm>
          <a:off x="0" y="2124"/>
          <a:ext cx="5721484" cy="14490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Improving Accuracy of food grade and predict macro nutrients.</a:t>
          </a:r>
        </a:p>
      </dsp:txBody>
      <dsp:txXfrm>
        <a:off x="0" y="2124"/>
        <a:ext cx="5721484" cy="1449029"/>
      </dsp:txXfrm>
    </dsp:sp>
    <dsp:sp modelId="{F1CA20EE-A567-468F-9C92-35681078B6FB}">
      <dsp:nvSpPr>
        <dsp:cNvPr id="0" name=""/>
        <dsp:cNvSpPr/>
      </dsp:nvSpPr>
      <dsp:spPr>
        <a:xfrm>
          <a:off x="0" y="1451154"/>
          <a:ext cx="5721484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74054E-BFBE-4B3D-AA75-565473A4DC1D}">
      <dsp:nvSpPr>
        <dsp:cNvPr id="0" name=""/>
        <dsp:cNvSpPr/>
      </dsp:nvSpPr>
      <dsp:spPr>
        <a:xfrm>
          <a:off x="0" y="1451154"/>
          <a:ext cx="5721484" cy="14490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Building a User-Friendly App Interface.</a:t>
          </a:r>
        </a:p>
      </dsp:txBody>
      <dsp:txXfrm>
        <a:off x="0" y="1451154"/>
        <a:ext cx="5721484" cy="1449029"/>
      </dsp:txXfrm>
    </dsp:sp>
    <dsp:sp modelId="{C1416843-C2B7-4B97-8B0D-8616E8828A11}">
      <dsp:nvSpPr>
        <dsp:cNvPr id="0" name=""/>
        <dsp:cNvSpPr/>
      </dsp:nvSpPr>
      <dsp:spPr>
        <a:xfrm>
          <a:off x="0" y="2900183"/>
          <a:ext cx="5721484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4AF756-E49B-43F0-897F-1D8A1EC26452}">
      <dsp:nvSpPr>
        <dsp:cNvPr id="0" name=""/>
        <dsp:cNvSpPr/>
      </dsp:nvSpPr>
      <dsp:spPr>
        <a:xfrm>
          <a:off x="0" y="2900183"/>
          <a:ext cx="5721484" cy="14490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Partnership Outreach with Fitbit, etc.</a:t>
          </a:r>
        </a:p>
      </dsp:txBody>
      <dsp:txXfrm>
        <a:off x="0" y="2900183"/>
        <a:ext cx="5721484" cy="144902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FFE0D6-763F-5846-CCC0-1CC0DDFC3B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40B240-83A8-2B5B-7340-A76AC01353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E7561C-A2D8-C09D-E797-36345C152C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34D79-7D4F-487F-B340-710AFBDCE320}" type="datetimeFigureOut">
              <a:rPr lang="en-US" smtClean="0"/>
              <a:t>9/20/25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572721-713C-C830-21DD-5BFB0CE879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936A8F-9AEE-DDA4-933A-B7C144646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6E30B-BA7D-4D99-9971-E9C53D0FEB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30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E3FBC8-B276-3D51-44B9-A732B7953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B715AA-F4F5-AABD-AC66-60EC03E2A8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52E4C1-86AB-02B2-4FED-C669DFF1DA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34D79-7D4F-487F-B340-710AFBDCE320}" type="datetimeFigureOut">
              <a:rPr lang="en-US" smtClean="0"/>
              <a:t>9/20/25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3A6F34-D708-FE86-FBAE-3A7A52F4C0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6A40E3-F1DB-5047-CF39-C3BFA5226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6E30B-BA7D-4D99-9971-E9C53D0FEB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844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9AA532A-CDB4-2E99-E98D-E9CD8233804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A27A78-7C8D-3F95-003D-0B7F4D23EB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801499-AF1B-5622-AFC8-38745A533D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34D79-7D4F-487F-B340-710AFBDCE320}" type="datetimeFigureOut">
              <a:rPr lang="en-US" smtClean="0"/>
              <a:t>9/20/25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A27315-D1D1-782E-A0DC-0F24DD739F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6A5C2F-95FC-383E-E54A-4A53882110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6E30B-BA7D-4D99-9971-E9C53D0FEB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8425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C8ED5-839F-3345-0BDE-B58F2D1B6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F4D0B-446F-0359-E4F1-B21A755D21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37C283-E896-AA6B-34BE-7442F713C4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34D79-7D4F-487F-B340-710AFBDCE320}" type="datetimeFigureOut">
              <a:rPr lang="en-US" smtClean="0"/>
              <a:t>9/20/25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FF3203-3723-8EC3-AA2E-5A8EE0F202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223840-A6B9-86CF-3CE9-6B25AEEF0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6E30B-BA7D-4D99-9971-E9C53D0FEB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3679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2DFDEB-8017-2606-43F9-4B21399635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481646-57E6-9281-3709-FFE4A74197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AA0386-2207-3D47-0A1D-AFFDA08341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34D79-7D4F-487F-B340-710AFBDCE320}" type="datetimeFigureOut">
              <a:rPr lang="en-US" smtClean="0"/>
              <a:t>9/20/25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209316-C581-9BE6-6725-1D935A31A2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06EA41-A868-1750-FD34-C977A6E47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6E30B-BA7D-4D99-9971-E9C53D0FEB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0909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E72126-1090-7D8B-E15A-69F0F992D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9017DF-E043-AA67-6F7B-863FA13B14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8DEF2A-8238-2459-D92E-D3C63238FF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CA44F9-97F2-6CAC-B95A-CD1D5BC261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34D79-7D4F-487F-B340-710AFBDCE320}" type="datetimeFigureOut">
              <a:rPr lang="en-US" smtClean="0"/>
              <a:t>9/20/25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79B1EF-3F70-98AA-F769-A58063F926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212D67-733C-2E6A-836B-DE876A11A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6E30B-BA7D-4D99-9971-E9C53D0FEB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2743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4AC02-CDCF-612F-BA5A-DB2F71BC45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A71854-E38D-10A1-C2E0-02DE9D083D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6FAD77-223C-68CE-FD0A-53883EC594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BD7087D-DD49-2093-9B3D-7825D68575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93B61E4-680C-2386-110A-CB5BCE90334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ADA5207-B3CB-C1E0-521D-449D70A5C5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34D79-7D4F-487F-B340-710AFBDCE320}" type="datetimeFigureOut">
              <a:rPr lang="en-US" smtClean="0"/>
              <a:t>9/20/25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DD6B55B-E317-538D-1C2F-2478AA107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EA0FA3B-2585-8690-765B-22FBB1FAB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6E30B-BA7D-4D99-9971-E9C53D0FEB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1059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64A6CC-4667-4A2D-DBE7-A77562FC5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D209293-AB68-7421-E14E-FF6FA7C468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34D79-7D4F-487F-B340-710AFBDCE320}" type="datetimeFigureOut">
              <a:rPr lang="en-US" smtClean="0"/>
              <a:t>9/20/25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A5B2FD-DD14-4A06-F152-9D87E19560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7FDDE7-C1D3-7EE3-7560-4B83598273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6E30B-BA7D-4D99-9971-E9C53D0FEB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1906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06C06E8-02AC-C45E-6A5D-86E0E59DCB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34D79-7D4F-487F-B340-710AFBDCE320}" type="datetimeFigureOut">
              <a:rPr lang="en-US" smtClean="0"/>
              <a:t>9/20/25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0854342-6C99-4868-713D-7367A422FA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627313-CFA3-0206-21A9-2F316C137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6E30B-BA7D-4D99-9971-E9C53D0FEB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7573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442E35-329B-0083-C002-ED0B8060AC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DB5159-65C8-9DB6-B808-46A0753E38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AE3F68A-9E27-E87E-DB4F-FB1F2484C5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911974-8916-D66C-72B3-FE49B7D4A6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34D79-7D4F-487F-B340-710AFBDCE320}" type="datetimeFigureOut">
              <a:rPr lang="en-US" smtClean="0"/>
              <a:t>9/20/25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F91E97-9B33-BD97-406D-D71B0C813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894A5C-85C3-7C18-3DD5-8185171C5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6E30B-BA7D-4D99-9971-E9C53D0FEB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1640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6D55EE-F46F-D0B2-5A97-3A3BC8BC3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ED80E6C-C57E-F30F-237A-F37321C6A50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E7E4FA-CBA9-EEF5-1243-22E374E52E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7343FA-BF77-17BB-377F-84B0AD03B7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34D79-7D4F-487F-B340-710AFBDCE320}" type="datetimeFigureOut">
              <a:rPr lang="en-US" smtClean="0"/>
              <a:t>9/20/25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1DDBC0-910E-6CCF-D41B-8F8FE52C1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C68E30-C6BE-5CAA-A9DD-B2C2AB503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6E30B-BA7D-4D99-9971-E9C53D0FEB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6919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FE3886B-07FD-7FB5-D5A6-0DD4F0E8A0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9F183C-591A-774C-AD95-55E56E73BD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9626CE-928C-622B-426B-E0A094D523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4B34D79-7D4F-487F-B340-710AFBDCE320}" type="datetimeFigureOut">
              <a:rPr lang="en-US" smtClean="0"/>
              <a:t>9/20/25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74A40A-C518-550D-12C2-BA98260EB2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5829AB-5EE4-8C9B-B1EB-FE9EF20443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566E30B-BA7D-4D99-9971-E9C53D0FEB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9425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randviewresearch.com/industry-analysis/wellness-apps-market-report" TargetMode="External"/><Relationship Id="rId2" Type="http://schemas.openxmlformats.org/officeDocument/2006/relationships/hyperlink" Target="https://pmc.ncbi.nlm.nih.gov/articles/PMC8803491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orld.openfoodfacts.org/discover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16/j.techsoc.2022.101873" TargetMode="External"/><Relationship Id="rId2" Type="http://schemas.openxmlformats.org/officeDocument/2006/relationships/hyperlink" Target="https://www.researchandmarkets.com/report/fitness-app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wipo.int/en/web/mobile-apps" TargetMode="External"/><Relationship Id="rId4" Type="http://schemas.openxmlformats.org/officeDocument/2006/relationships/hyperlink" Target="https://www.exercise.com/grow/fitness-app-statistics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8BA272-0F7D-D293-20FA-95A7BCC72A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97762" y="640080"/>
            <a:ext cx="6251110" cy="3566160"/>
          </a:xfrm>
        </p:spPr>
        <p:txBody>
          <a:bodyPr anchor="b">
            <a:normAutofit/>
          </a:bodyPr>
          <a:lstStyle/>
          <a:p>
            <a:pPr algn="l"/>
            <a:r>
              <a:rPr lang="en-US" sz="4600"/>
              <a:t>AI-Driven Food Nutrition Predictor</a:t>
            </a:r>
            <a:br>
              <a:rPr lang="en-US" sz="4600"/>
            </a:br>
            <a:r>
              <a:rPr lang="en-US" sz="4600"/>
              <a:t>(Predicting Macro Nutritional Content of Food via Deep Learning)</a:t>
            </a:r>
          </a:p>
        </p:txBody>
      </p:sp>
      <p:pic>
        <p:nvPicPr>
          <p:cNvPr id="5" name="Picture 4" descr="Assorted vegetables and fruits">
            <a:extLst>
              <a:ext uri="{FF2B5EF4-FFF2-40B4-BE49-F238E27FC236}">
                <a16:creationId xmlns:a16="http://schemas.microsoft.com/office/drawing/2014/main" id="{10C58B1D-D0DD-AF2A-C6EB-03F7EF34C98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3476" r="21193" b="-1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2862" y="440926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563791 w 4243589"/>
              <a:gd name="connsiteY1" fmla="*/ 0 h 18288"/>
              <a:gd name="connsiteX2" fmla="*/ 1042710 w 4243589"/>
              <a:gd name="connsiteY2" fmla="*/ 0 h 18288"/>
              <a:gd name="connsiteX3" fmla="*/ 1564066 w 4243589"/>
              <a:gd name="connsiteY3" fmla="*/ 0 h 18288"/>
              <a:gd name="connsiteX4" fmla="*/ 2212729 w 4243589"/>
              <a:gd name="connsiteY4" fmla="*/ 0 h 18288"/>
              <a:gd name="connsiteX5" fmla="*/ 2776520 w 4243589"/>
              <a:gd name="connsiteY5" fmla="*/ 0 h 18288"/>
              <a:gd name="connsiteX6" fmla="*/ 3297875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637362 w 4243589"/>
              <a:gd name="connsiteY9" fmla="*/ 18288 h 18288"/>
              <a:gd name="connsiteX10" fmla="*/ 3116007 w 4243589"/>
              <a:gd name="connsiteY10" fmla="*/ 18288 h 18288"/>
              <a:gd name="connsiteX11" fmla="*/ 2424908 w 4243589"/>
              <a:gd name="connsiteY11" fmla="*/ 18288 h 18288"/>
              <a:gd name="connsiteX12" fmla="*/ 1861117 w 4243589"/>
              <a:gd name="connsiteY12" fmla="*/ 18288 h 18288"/>
              <a:gd name="connsiteX13" fmla="*/ 1382198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3987" y="7429"/>
                  <a:pt x="4243569" y="10822"/>
                  <a:pt x="4243589" y="18288"/>
                </a:cubicBezTo>
                <a:cubicBezTo>
                  <a:pt x="4112949" y="-2855"/>
                  <a:pt x="3928037" y="1831"/>
                  <a:pt x="3637362" y="18288"/>
                </a:cubicBezTo>
                <a:cubicBezTo>
                  <a:pt x="3346687" y="34745"/>
                  <a:pt x="3254446" y="26669"/>
                  <a:pt x="3116007" y="18288"/>
                </a:cubicBezTo>
                <a:cubicBezTo>
                  <a:pt x="2977569" y="9907"/>
                  <a:pt x="2620228" y="28873"/>
                  <a:pt x="2424908" y="18288"/>
                </a:cubicBezTo>
                <a:cubicBezTo>
                  <a:pt x="2229588" y="7703"/>
                  <a:pt x="2088287" y="-3854"/>
                  <a:pt x="1861117" y="18288"/>
                </a:cubicBezTo>
                <a:cubicBezTo>
                  <a:pt x="1633947" y="40430"/>
                  <a:pt x="1502447" y="-871"/>
                  <a:pt x="1382198" y="18288"/>
                </a:cubicBezTo>
                <a:cubicBezTo>
                  <a:pt x="1261949" y="37447"/>
                  <a:pt x="1045440" y="28353"/>
                  <a:pt x="733535" y="18288"/>
                </a:cubicBezTo>
                <a:cubicBezTo>
                  <a:pt x="421630" y="8223"/>
                  <a:pt x="341257" y="-18359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2703" y="5429"/>
                  <a:pt x="4244410" y="14046"/>
                  <a:pt x="4243589" y="18288"/>
                </a:cubicBezTo>
                <a:cubicBezTo>
                  <a:pt x="4130424" y="-1240"/>
                  <a:pt x="3932803" y="42249"/>
                  <a:pt x="3722234" y="18288"/>
                </a:cubicBezTo>
                <a:cubicBezTo>
                  <a:pt x="3511665" y="-5673"/>
                  <a:pt x="3269903" y="45994"/>
                  <a:pt x="3116007" y="18288"/>
                </a:cubicBezTo>
                <a:cubicBezTo>
                  <a:pt x="2962111" y="-9418"/>
                  <a:pt x="2744280" y="23224"/>
                  <a:pt x="2509780" y="18288"/>
                </a:cubicBezTo>
                <a:cubicBezTo>
                  <a:pt x="2275280" y="13352"/>
                  <a:pt x="2066059" y="43664"/>
                  <a:pt x="1945989" y="18288"/>
                </a:cubicBezTo>
                <a:cubicBezTo>
                  <a:pt x="1825919" y="-7088"/>
                  <a:pt x="1407329" y="12616"/>
                  <a:pt x="1254890" y="18288"/>
                </a:cubicBezTo>
                <a:cubicBezTo>
                  <a:pt x="1102451" y="23960"/>
                  <a:pt x="837950" y="31673"/>
                  <a:pt x="563791" y="18288"/>
                </a:cubicBezTo>
                <a:cubicBezTo>
                  <a:pt x="289632" y="4903"/>
                  <a:pt x="132768" y="710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5133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9BB35BC-D5C2-4C8B-A22A-A71E6191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4F4065-AAFE-8D72-53BB-5CA163BF66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4563" y="350495"/>
            <a:ext cx="4840010" cy="1807305"/>
          </a:xfrm>
        </p:spPr>
        <p:txBody>
          <a:bodyPr>
            <a:normAutofit/>
          </a:bodyPr>
          <a:lstStyle/>
          <a:p>
            <a:r>
              <a:rPr lang="en-US"/>
              <a:t>Business Potential</a:t>
            </a:r>
          </a:p>
        </p:txBody>
      </p:sp>
      <p:pic>
        <p:nvPicPr>
          <p:cNvPr id="5" name="Picture 4" descr="Mobile device with apps">
            <a:extLst>
              <a:ext uri="{FF2B5EF4-FFF2-40B4-BE49-F238E27FC236}">
                <a16:creationId xmlns:a16="http://schemas.microsoft.com/office/drawing/2014/main" id="{FA0D0D00-9178-15E5-66F6-C0DC9FD7E69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4701" r="5130"/>
          <a:stretch/>
        </p:blipFill>
        <p:spPr>
          <a:xfrm>
            <a:off x="20" y="10"/>
            <a:ext cx="4930425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02A324-8158-26EC-570C-413109A972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4562" y="2333297"/>
            <a:ext cx="6660887" cy="440400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dirty="0"/>
              <a:t>Partnership with Wearable Brands.</a:t>
            </a:r>
          </a:p>
          <a:p>
            <a:r>
              <a:rPr lang="en-US" sz="2400" b="1" dirty="0"/>
              <a:t>Fitness apps market</a:t>
            </a:r>
            <a:r>
              <a:rPr lang="en-US" sz="2400" dirty="0"/>
              <a:t>: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/>
              <a:t>Expected to grow at CAGR of 21.6% from 2021 to 2028.</a:t>
            </a:r>
            <a:endParaRPr lang="en-US" dirty="0">
              <a:ea typeface="+mn-lt"/>
              <a:cs typeface="+mn-lt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>
                <a:ea typeface="+mn-lt"/>
                <a:cs typeface="+mn-lt"/>
              </a:rPr>
              <a:t>Expected to continue growing at a CAGR of 29.95%, reaching USD 56.29 billion by 2030.</a:t>
            </a:r>
          </a:p>
          <a:p>
            <a:r>
              <a:rPr lang="en-US" sz="2400" b="1" dirty="0">
                <a:ea typeface="+mn-lt"/>
                <a:cs typeface="+mn-lt"/>
              </a:rPr>
              <a:t>Global wellness apps market</a:t>
            </a:r>
            <a:r>
              <a:rPr lang="en-US" sz="2400" dirty="0">
                <a:ea typeface="+mn-lt"/>
                <a:cs typeface="+mn-lt"/>
              </a:rPr>
              <a:t>: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>
                <a:ea typeface="+mn-lt"/>
                <a:cs typeface="+mn-lt"/>
              </a:rPr>
              <a:t>Size was estimated at USD 9.67 billion in 2023 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>
                <a:ea typeface="+mn-lt"/>
                <a:cs typeface="+mn-lt"/>
              </a:rPr>
              <a:t>Projected to grow at a CAGR of 15.1% from 2024 to 2030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46329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9BB35BC-D5C2-4C8B-A22A-A71E6191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60FB8D-07FD-553C-05F1-0E5818A10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3788" y="365125"/>
            <a:ext cx="4840010" cy="1807305"/>
          </a:xfrm>
        </p:spPr>
        <p:txBody>
          <a:bodyPr>
            <a:normAutofit/>
          </a:bodyPr>
          <a:lstStyle/>
          <a:p>
            <a:r>
              <a:rPr lang="en-US"/>
              <a:t>Responsible AI</a:t>
            </a:r>
          </a:p>
        </p:txBody>
      </p:sp>
      <p:pic>
        <p:nvPicPr>
          <p:cNvPr id="5" name="Picture 4" descr="Western food arranged on table">
            <a:extLst>
              <a:ext uri="{FF2B5EF4-FFF2-40B4-BE49-F238E27FC236}">
                <a16:creationId xmlns:a16="http://schemas.microsoft.com/office/drawing/2014/main" id="{737D7246-89AD-D488-CE5E-AD0BB0497AB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2768" r="17698" b="-1"/>
          <a:stretch/>
        </p:blipFill>
        <p:spPr>
          <a:xfrm>
            <a:off x="20" y="10"/>
            <a:ext cx="6116549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30F724-220F-1EE4-888E-E73167100F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38562" y="2333297"/>
            <a:ext cx="5561599" cy="3843666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600" b="1" dirty="0"/>
              <a:t>User Data Privacy</a:t>
            </a:r>
            <a:r>
              <a:rPr lang="en-US" sz="2600" dirty="0"/>
              <a:t>: </a:t>
            </a:r>
          </a:p>
          <a:p>
            <a:pPr lvl="1"/>
            <a:r>
              <a:rPr lang="en-US" dirty="0"/>
              <a:t>User Data Encryption</a:t>
            </a:r>
          </a:p>
          <a:p>
            <a:pPr lvl="1"/>
            <a:r>
              <a:rPr lang="en-US" dirty="0"/>
              <a:t>Possibility to go Incognito</a:t>
            </a:r>
          </a:p>
          <a:p>
            <a:pPr lvl="1"/>
            <a:r>
              <a:rPr lang="en-US" dirty="0"/>
              <a:t>Opt-in to Share Data</a:t>
            </a:r>
          </a:p>
          <a:p>
            <a:r>
              <a:rPr lang="en-US" sz="2600" b="1" dirty="0"/>
              <a:t>Proactive Ethics:</a:t>
            </a:r>
          </a:p>
          <a:p>
            <a:pPr lvl="1"/>
            <a:r>
              <a:rPr lang="en-US" dirty="0"/>
              <a:t>Transparency about rating scales</a:t>
            </a:r>
          </a:p>
          <a:p>
            <a:pPr lvl="1"/>
            <a:r>
              <a:rPr lang="en-US" dirty="0"/>
              <a:t>Encourage consults with physicians</a:t>
            </a:r>
          </a:p>
          <a:p>
            <a:r>
              <a:rPr lang="en-US" sz="2600" b="1" dirty="0"/>
              <a:t>Caution: </a:t>
            </a:r>
          </a:p>
          <a:p>
            <a:pPr lvl="1"/>
            <a:r>
              <a:rPr lang="en-US" dirty="0"/>
              <a:t>No dieting behavior nudging</a:t>
            </a:r>
          </a:p>
          <a:p>
            <a:pPr lvl="1"/>
            <a:r>
              <a:rPr lang="en-US" dirty="0"/>
              <a:t>No claims of authority or expertise</a:t>
            </a:r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3818617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9BB35BC-D5C2-4C8B-A22A-A71E6191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5DC952-3D12-3078-373C-70242391BA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3788" y="365125"/>
            <a:ext cx="4840010" cy="1807305"/>
          </a:xfrm>
        </p:spPr>
        <p:txBody>
          <a:bodyPr>
            <a:normAutofit/>
          </a:bodyPr>
          <a:lstStyle/>
          <a:p>
            <a:r>
              <a:rPr lang="en-US" dirty="0"/>
              <a:t>Impact</a:t>
            </a:r>
          </a:p>
        </p:txBody>
      </p:sp>
      <p:pic>
        <p:nvPicPr>
          <p:cNvPr id="5" name="Picture 4" descr="Brown wooden bowling pins and bowling ball">
            <a:extLst>
              <a:ext uri="{FF2B5EF4-FFF2-40B4-BE49-F238E27FC236}">
                <a16:creationId xmlns:a16="http://schemas.microsoft.com/office/drawing/2014/main" id="{02D135DB-AA22-E527-F795-39C4A2F40A4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2004" r="1105"/>
          <a:stretch/>
        </p:blipFill>
        <p:spPr>
          <a:xfrm>
            <a:off x="20" y="10"/>
            <a:ext cx="6116549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560766-3545-4292-B2EB-F66786C883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3788" y="1715615"/>
            <a:ext cx="5157509" cy="4495985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2600" b="1" dirty="0"/>
              <a:t>Individual: </a:t>
            </a:r>
            <a:r>
              <a:rPr lang="en-US" sz="2600" dirty="0"/>
              <a:t>Healthier Lifestyle  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/>
              <a:t>Accountability for personal goals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/>
              <a:t>Follow-through on provider advice</a:t>
            </a:r>
            <a:endParaRPr lang="en-US"/>
          </a:p>
          <a:p>
            <a:pPr lvl="1">
              <a:buFont typeface="Courier New" panose="020B0604020202020204" pitchFamily="34" charset="0"/>
              <a:buChar char="o"/>
            </a:pPr>
            <a:endParaRPr lang="en-US" dirty="0"/>
          </a:p>
          <a:p>
            <a:pPr marL="0" indent="0">
              <a:buNone/>
            </a:pPr>
            <a:r>
              <a:rPr lang="en-US" sz="2600" b="1" dirty="0"/>
              <a:t>Society: </a:t>
            </a:r>
            <a:r>
              <a:rPr lang="en-US" sz="2600" dirty="0"/>
              <a:t>Fitness &amp; Wellness trends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/>
              <a:t>Community-building &amp; dish-sharing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/>
              <a:t>Intercultural, global connections</a:t>
            </a:r>
          </a:p>
        </p:txBody>
      </p:sp>
    </p:spTree>
    <p:extLst>
      <p:ext uri="{BB962C8B-B14F-4D97-AF65-F5344CB8AC3E}">
        <p14:creationId xmlns:p14="http://schemas.microsoft.com/office/powerpoint/2010/main" val="35087490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955A2079-FA98-4876-80F0-72364A7D2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97580B-1DF2-7032-7E37-7C7B375B86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7188"/>
            <a:ext cx="10515600" cy="1133499"/>
          </a:xfrm>
        </p:spPr>
        <p:txBody>
          <a:bodyPr>
            <a:normAutofit/>
          </a:bodyPr>
          <a:lstStyle/>
          <a:p>
            <a:pPr algn="ctr"/>
            <a:r>
              <a:rPr lang="en-US" sz="5200"/>
              <a:t>Legal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257134B-8686-856D-8C1D-5FF6258F609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41994480"/>
              </p:ext>
            </p:extLst>
          </p:nvPr>
        </p:nvGraphicFramePr>
        <p:xfrm>
          <a:off x="838200" y="1828800"/>
          <a:ext cx="10515600" cy="4352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560512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60B0EFB-53ED-4F35-B05D-F658EA021C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754DAF6-0168-5DB3-F09F-76135CDCFC5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5778" r="36961" b="-1"/>
          <a:stretch/>
        </p:blipFill>
        <p:spPr>
          <a:xfrm>
            <a:off x="-7366" y="10"/>
            <a:ext cx="4855591" cy="6857990"/>
          </a:xfrm>
          <a:custGeom>
            <a:avLst/>
            <a:gdLst/>
            <a:ahLst/>
            <a:cxnLst/>
            <a:rect l="l" t="t" r="r" b="b"/>
            <a:pathLst>
              <a:path w="4636517" h="6858000">
                <a:moveTo>
                  <a:pt x="0" y="0"/>
                </a:moveTo>
                <a:lnTo>
                  <a:pt x="4636517" y="0"/>
                </a:lnTo>
                <a:lnTo>
                  <a:pt x="4636517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2" name="!!Arc">
            <a:extLst>
              <a:ext uri="{FF2B5EF4-FFF2-40B4-BE49-F238E27FC236}">
                <a16:creationId xmlns:a16="http://schemas.microsoft.com/office/drawing/2014/main" id="{835EF3DD-7D43-4A27-8967-A92FD8CC93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73531" y="407987"/>
            <a:ext cx="2987899" cy="2987899"/>
          </a:xfrm>
          <a:prstGeom prst="arc">
            <a:avLst>
              <a:gd name="adj1" fmla="val 16200000"/>
              <a:gd name="adj2" fmla="val 2563720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929A56-51F7-3785-80AD-8770C42A4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7048" y="407987"/>
            <a:ext cx="5721484" cy="1325563"/>
          </a:xfrm>
        </p:spPr>
        <p:txBody>
          <a:bodyPr>
            <a:normAutofit/>
          </a:bodyPr>
          <a:lstStyle/>
          <a:p>
            <a:r>
              <a:rPr lang="en-US"/>
              <a:t>Next Steps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87DA770-3738-4824-32BC-114F461686A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62652839"/>
              </p:ext>
            </p:extLst>
          </p:nvPr>
        </p:nvGraphicFramePr>
        <p:xfrm>
          <a:off x="5827048" y="1868487"/>
          <a:ext cx="5721484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0915513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E1BEB12-92AF-4445-98AD-4C7756E7C9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0522C2C-7B5C-48A7-A969-03941E5D2E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Freeform 13">
            <a:extLst>
              <a:ext uri="{FF2B5EF4-FFF2-40B4-BE49-F238E27FC236}">
                <a16:creationId xmlns:a16="http://schemas.microsoft.com/office/drawing/2014/main" id="{9C682A1A-5B2D-4111-BBD6-620165633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769476" y="220196"/>
            <a:ext cx="9422524" cy="6637806"/>
          </a:xfrm>
          <a:custGeom>
            <a:avLst/>
            <a:gdLst>
              <a:gd name="connsiteX0" fmla="*/ 4929467 w 8191500"/>
              <a:gd name="connsiteY0" fmla="*/ 0 h 5770597"/>
              <a:gd name="connsiteX1" fmla="*/ 8065066 w 8191500"/>
              <a:gd name="connsiteY1" fmla="*/ 1118513 h 5770597"/>
              <a:gd name="connsiteX2" fmla="*/ 8191500 w 8191500"/>
              <a:gd name="connsiteY2" fmla="*/ 1227339 h 5770597"/>
              <a:gd name="connsiteX3" fmla="*/ 8191500 w 8191500"/>
              <a:gd name="connsiteY3" fmla="*/ 5770597 h 5770597"/>
              <a:gd name="connsiteX4" fmla="*/ 79523 w 8191500"/>
              <a:gd name="connsiteY4" fmla="*/ 5770597 h 5770597"/>
              <a:gd name="connsiteX5" fmla="*/ 56799 w 8191500"/>
              <a:gd name="connsiteY5" fmla="*/ 5644158 h 5770597"/>
              <a:gd name="connsiteX6" fmla="*/ 0 w 8191500"/>
              <a:gd name="connsiteY6" fmla="*/ 4898209 h 5770597"/>
              <a:gd name="connsiteX7" fmla="*/ 4929467 w 8191500"/>
              <a:gd name="connsiteY7" fmla="*/ 0 h 5770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91500" h="5770597">
                <a:moveTo>
                  <a:pt x="4929467" y="0"/>
                </a:moveTo>
                <a:cubicBezTo>
                  <a:pt x="6120547" y="0"/>
                  <a:pt x="7212963" y="419755"/>
                  <a:pt x="8065066" y="1118513"/>
                </a:cubicBezTo>
                <a:lnTo>
                  <a:pt x="8191500" y="1227339"/>
                </a:lnTo>
                <a:lnTo>
                  <a:pt x="8191500" y="5770597"/>
                </a:lnTo>
                <a:lnTo>
                  <a:pt x="79523" y="5770597"/>
                </a:lnTo>
                <a:lnTo>
                  <a:pt x="56799" y="5644158"/>
                </a:lnTo>
                <a:cubicBezTo>
                  <a:pt x="19398" y="5400934"/>
                  <a:pt x="0" y="5151822"/>
                  <a:pt x="0" y="4898209"/>
                </a:cubicBezTo>
                <a:cubicBezTo>
                  <a:pt x="0" y="2193003"/>
                  <a:pt x="2206998" y="0"/>
                  <a:pt x="492946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6EE29F2-D77F-4BD0-A20B-334D316A1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09800" y="2099696"/>
            <a:ext cx="1942241" cy="188955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Arc 15">
            <a:extLst>
              <a:ext uri="{FF2B5EF4-FFF2-40B4-BE49-F238E27FC236}">
                <a16:creationId xmlns:a16="http://schemas.microsoft.com/office/drawing/2014/main" id="{22D09ED2-868F-42C6-866E-F92E0CEF31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520172">
            <a:off x="1613162" y="1492572"/>
            <a:ext cx="2987899" cy="2987899"/>
          </a:xfrm>
          <a:prstGeom prst="arc">
            <a:avLst>
              <a:gd name="adj1" fmla="val 14455503"/>
              <a:gd name="adj2" fmla="val 227775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D07A78-0A5C-008C-9F82-0BF9EDB593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5915" y="-2"/>
            <a:ext cx="7644627" cy="275108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6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What </a:t>
            </a:r>
            <a:r>
              <a:rPr lang="en-US" sz="6000" dirty="0"/>
              <a:t>are we </a:t>
            </a:r>
            <a:br>
              <a:rPr lang="en-US" sz="6000" dirty="0"/>
            </a:br>
            <a:r>
              <a:rPr lang="en-US" sz="6000" dirty="0"/>
              <a:t>eating </a:t>
            </a:r>
            <a:r>
              <a:rPr lang="en-US" sz="6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tonight?</a:t>
            </a:r>
          </a:p>
        </p:txBody>
      </p:sp>
    </p:spTree>
    <p:extLst>
      <p:ext uri="{BB962C8B-B14F-4D97-AF65-F5344CB8AC3E}">
        <p14:creationId xmlns:p14="http://schemas.microsoft.com/office/powerpoint/2010/main" val="33398064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647E9E-FF9D-85EB-924E-7F170E66B3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References</a:t>
            </a:r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9EA7DDE-BAAA-EE5A-8E72-807906C6E7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/>
          </a:bodyPr>
          <a:lstStyle/>
          <a:p>
            <a:pPr>
              <a:buNone/>
            </a:pPr>
            <a:r>
              <a:rPr lang="en-US" dirty="0">
                <a:latin typeface="Times New Roman"/>
                <a:ea typeface="+mn-lt"/>
                <a:cs typeface="+mn-lt"/>
              </a:rPr>
              <a:t>Das, S. K., Miki, A. J., Blanchard, C. M., Sazonov, E., Gilhooly, C. H., Dey, S., Wolk, C. B., Khoo, C. S. H., Hill, J. O., &amp; Shook, R. P. (2022, February 1). </a:t>
            </a:r>
            <a:r>
              <a:rPr lang="en-US" i="1" dirty="0">
                <a:latin typeface="Times New Roman"/>
                <a:ea typeface="+mn-lt"/>
                <a:cs typeface="+mn-lt"/>
              </a:rPr>
              <a:t>Perspective: Opportunities and challenges of technology tools in dietary and activity assessment: Bridging Stakeholder viewpoints.</a:t>
            </a:r>
            <a:r>
              <a:rPr lang="en-US" dirty="0">
                <a:latin typeface="Times New Roman"/>
                <a:ea typeface="+mn-lt"/>
                <a:cs typeface="+mn-lt"/>
              </a:rPr>
              <a:t> NIH National Library of Medicine: National Center for Biotechnology Information. </a:t>
            </a:r>
            <a:r>
              <a:rPr lang="en-US" dirty="0">
                <a:latin typeface="Times New Roman"/>
                <a:ea typeface="+mn-lt"/>
                <a:cs typeface="+mn-lt"/>
                <a:hlinkClick r:id="rId2"/>
              </a:rPr>
              <a:t>https://pmc.ncbi.nlm.nih.gov/articles/PMC8803491/</a:t>
            </a:r>
            <a:endParaRPr lang="en-US">
              <a:latin typeface="Times New Roman"/>
              <a:cs typeface="Times New Roman"/>
            </a:endParaRPr>
          </a:p>
          <a:p>
            <a:pPr>
              <a:buNone/>
            </a:pPr>
            <a:r>
              <a:rPr lang="en-US" dirty="0">
                <a:latin typeface="Times New Roman"/>
                <a:cs typeface="Times New Roman"/>
              </a:rPr>
              <a:t>Grand View Research. (2024). </a:t>
            </a:r>
            <a:r>
              <a:rPr lang="en-US" i="1" dirty="0">
                <a:latin typeface="Times New Roman"/>
                <a:cs typeface="Times New Roman"/>
              </a:rPr>
              <a:t>Wellness Apps Market Size, Share And Growth Report, 2030</a:t>
            </a:r>
            <a:r>
              <a:rPr lang="en-US" dirty="0">
                <a:latin typeface="Times New Roman"/>
                <a:cs typeface="Times New Roman"/>
              </a:rPr>
              <a:t>. </a:t>
            </a:r>
            <a:r>
              <a:rPr lang="en-US" dirty="0">
                <a:latin typeface="Times New Roman"/>
                <a:cs typeface="Times New Roman"/>
                <a:hlinkClick r:id="rId3"/>
              </a:rPr>
              <a:t>https://www.grandviewresearch.com/industry-analysis/wellness-apps-market-report</a:t>
            </a:r>
            <a:endParaRPr lang="en-US">
              <a:latin typeface="Times New Roman"/>
              <a:cs typeface="Times New Roman"/>
            </a:endParaRPr>
          </a:p>
          <a:p>
            <a:pPr>
              <a:buNone/>
            </a:pPr>
            <a:r>
              <a:rPr lang="en-US" dirty="0">
                <a:latin typeface="Times New Roman"/>
                <a:cs typeface="Times New Roman"/>
              </a:rPr>
              <a:t>Open Food Facts. (n.d.). </a:t>
            </a:r>
            <a:r>
              <a:rPr lang="en-US" i="1" dirty="0">
                <a:latin typeface="Times New Roman"/>
                <a:cs typeface="Times New Roman"/>
              </a:rPr>
              <a:t>Open Food Facts: The free food products database</a:t>
            </a:r>
            <a:r>
              <a:rPr lang="en-US" dirty="0">
                <a:latin typeface="Times New Roman"/>
                <a:cs typeface="Times New Roman"/>
              </a:rPr>
              <a:t>. Discover. </a:t>
            </a:r>
            <a:r>
              <a:rPr lang="en-US" dirty="0">
                <a:latin typeface="Times New Roman"/>
                <a:cs typeface="Times New Roman"/>
                <a:hlinkClick r:id="rId4"/>
              </a:rPr>
              <a:t>https://world.openfoodfacts.org/discover</a:t>
            </a:r>
            <a:endParaRPr lang="en-US">
              <a:latin typeface="Times New Roman"/>
              <a:cs typeface="Times New Roman"/>
            </a:endParaRPr>
          </a:p>
          <a:p>
            <a:pPr marL="0" indent="0">
              <a:buNone/>
            </a:pP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359392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647E9E-FF9D-85EB-924E-7F170E66B3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References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79F17C-ADDE-C9CD-420F-DB647E3A37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pPr>
              <a:buNone/>
            </a:pPr>
            <a:r>
              <a:rPr lang="en-US" sz="2600" dirty="0">
                <a:latin typeface="Times New Roman"/>
                <a:ea typeface="+mn-lt"/>
                <a:cs typeface="+mn-lt"/>
              </a:rPr>
              <a:t>Research and Markets. (2024, October). </a:t>
            </a:r>
            <a:r>
              <a:rPr lang="en-US" sz="2600" i="1" dirty="0">
                <a:latin typeface="Times New Roman"/>
                <a:ea typeface="+mn-lt"/>
                <a:cs typeface="+mn-lt"/>
              </a:rPr>
              <a:t>Fitness app market size, competitors &amp; forecast to 2030</a:t>
            </a:r>
            <a:r>
              <a:rPr lang="en-US" sz="2600" dirty="0">
                <a:latin typeface="Times New Roman"/>
                <a:ea typeface="+mn-lt"/>
                <a:cs typeface="+mn-lt"/>
              </a:rPr>
              <a:t>. Fitness App Market Size, Competitors &amp; Forecast to 2030. </a:t>
            </a:r>
            <a:r>
              <a:rPr lang="en-US" sz="2600" dirty="0">
                <a:latin typeface="Times New Roman"/>
                <a:ea typeface="+mn-lt"/>
                <a:cs typeface="+mn-lt"/>
                <a:hlinkClick r:id="rId2"/>
              </a:rPr>
              <a:t>https://www.researchandmarkets.com/report/fitness-app</a:t>
            </a:r>
            <a:endParaRPr lang="en-US" sz="2600" dirty="0">
              <a:latin typeface="Times New Roman"/>
              <a:ea typeface="+mn-lt"/>
              <a:cs typeface="Times New Roman"/>
            </a:endParaRPr>
          </a:p>
          <a:p>
            <a:pPr>
              <a:buNone/>
            </a:pPr>
            <a:r>
              <a:rPr lang="en-US" sz="2600" dirty="0">
                <a:latin typeface="Times New Roman"/>
                <a:ea typeface="+mn-lt"/>
                <a:cs typeface="+mn-lt"/>
              </a:rPr>
              <a:t>Ryan, M. (2022). The ethics of dietary apps: Technology, health, and the capability approach. </a:t>
            </a:r>
            <a:r>
              <a:rPr lang="en-US" sz="2600" i="1" dirty="0">
                <a:latin typeface="Times New Roman"/>
                <a:ea typeface="+mn-lt"/>
                <a:cs typeface="+mn-lt"/>
              </a:rPr>
              <a:t>Technology in Society, 68</a:t>
            </a:r>
            <a:r>
              <a:rPr lang="en-US" sz="2600" dirty="0">
                <a:latin typeface="Times New Roman"/>
                <a:ea typeface="+mn-lt"/>
                <a:cs typeface="+mn-lt"/>
              </a:rPr>
              <a:t>, 101873. </a:t>
            </a:r>
            <a:r>
              <a:rPr lang="en-US" sz="2600" dirty="0">
                <a:latin typeface="Times New Roman"/>
                <a:ea typeface="+mn-lt"/>
                <a:cs typeface="+mn-lt"/>
                <a:hlinkClick r:id="rId3"/>
              </a:rPr>
              <a:t>https://doi.org/10.1016/j.techsoc.2022.101873</a:t>
            </a:r>
            <a:endParaRPr lang="en-US" sz="2600" dirty="0">
              <a:latin typeface="Times New Roman"/>
              <a:ea typeface="+mn-lt"/>
              <a:cs typeface="Times New Roman"/>
            </a:endParaRPr>
          </a:p>
          <a:p>
            <a:pPr>
              <a:buNone/>
            </a:pPr>
            <a:r>
              <a:rPr lang="en-US" sz="2600" dirty="0">
                <a:latin typeface="Times New Roman"/>
                <a:ea typeface="+mn-lt"/>
                <a:cs typeface="+mn-lt"/>
              </a:rPr>
              <a:t>Spraul, T. (2024, October 7). </a:t>
            </a:r>
            <a:r>
              <a:rPr lang="en-US" sz="2600" i="1" dirty="0">
                <a:latin typeface="Times New Roman"/>
                <a:ea typeface="+mn-lt"/>
                <a:cs typeface="+mn-lt"/>
              </a:rPr>
              <a:t>50+ fitness app statistics (revenue, market size, usage, + more) in 2024.</a:t>
            </a:r>
            <a:r>
              <a:rPr lang="en-US" sz="2600" dirty="0">
                <a:latin typeface="Times New Roman"/>
                <a:ea typeface="+mn-lt"/>
                <a:cs typeface="+mn-lt"/>
              </a:rPr>
              <a:t> How to Make a Fitness App. </a:t>
            </a:r>
            <a:r>
              <a:rPr lang="en-US" sz="2600" dirty="0">
                <a:latin typeface="Times New Roman"/>
                <a:ea typeface="+mn-lt"/>
                <a:cs typeface="+mn-lt"/>
                <a:hlinkClick r:id="rId4"/>
              </a:rPr>
              <a:t>https://www.exercise.com/grow/fitness-app-statistics/</a:t>
            </a:r>
            <a:endParaRPr lang="en-US" sz="2600" dirty="0">
              <a:latin typeface="Times New Roman"/>
              <a:ea typeface="+mn-lt"/>
              <a:cs typeface="Times New Roman"/>
            </a:endParaRPr>
          </a:p>
          <a:p>
            <a:pPr>
              <a:buNone/>
            </a:pPr>
            <a:r>
              <a:rPr lang="en-US" sz="2600" dirty="0">
                <a:latin typeface="Times New Roman"/>
                <a:ea typeface="+mn-lt"/>
                <a:cs typeface="Times New Roman"/>
              </a:rPr>
              <a:t>World Intellectual Property Organization (WIPO). (n.d.). </a:t>
            </a:r>
            <a:r>
              <a:rPr lang="en-US" sz="2600" i="1" dirty="0">
                <a:latin typeface="Times New Roman"/>
                <a:ea typeface="+mn-lt"/>
                <a:cs typeface="Times New Roman"/>
              </a:rPr>
              <a:t>Intellectual Property Rights for Mobile Applications. </a:t>
            </a:r>
            <a:r>
              <a:rPr lang="en-US" sz="2600" dirty="0">
                <a:latin typeface="Times New Roman"/>
                <a:ea typeface="+mn-lt"/>
                <a:cs typeface="Times New Roman"/>
                <a:hlinkClick r:id="rId5"/>
              </a:rPr>
              <a:t>https://www.wipo.int/en/web/mobile-apps</a:t>
            </a:r>
            <a:endParaRPr lang="en-US" sz="2600" dirty="0">
              <a:latin typeface="Times New Roman"/>
              <a:ea typeface="+mn-lt"/>
              <a:cs typeface="Times New Roman"/>
            </a:endParaRPr>
          </a:p>
          <a:p>
            <a:pPr marL="0" indent="0">
              <a:buNone/>
            </a:pPr>
            <a:endParaRPr lang="en-US" sz="2600" i="1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101381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6A0ED6-B8C2-79A0-E742-A7324D5427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anchor="b">
            <a:normAutofit/>
          </a:bodyPr>
          <a:lstStyle/>
          <a:p>
            <a:r>
              <a:rPr lang="en-US" sz="5400"/>
              <a:t>The Opportunity</a:t>
            </a:r>
          </a:p>
        </p:txBody>
      </p:sp>
      <p:pic>
        <p:nvPicPr>
          <p:cNvPr id="20" name="Picture 19" descr="Weights and workout gear">
            <a:extLst>
              <a:ext uri="{FF2B5EF4-FFF2-40B4-BE49-F238E27FC236}">
                <a16:creationId xmlns:a16="http://schemas.microsoft.com/office/drawing/2014/main" id="{141011F8-8146-6CC0-56A2-0AA2F3A3D72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1016" r="33653" b="-1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1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5F050823-4477-F457-3E6E-4A3EC97F24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2706624"/>
            <a:ext cx="6604068" cy="334465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200" dirty="0"/>
              <a:t>Lack of accessible tools to accurately measure nutritional content.</a:t>
            </a:r>
          </a:p>
          <a:p>
            <a:r>
              <a:rPr lang="en-US" sz="2200" dirty="0"/>
              <a:t>Growing interest in health and fitness tracking.</a:t>
            </a:r>
          </a:p>
          <a:p>
            <a:r>
              <a:rPr lang="en-US" sz="2200" b="1" dirty="0"/>
              <a:t>Target Audience</a:t>
            </a:r>
            <a:r>
              <a:rPr lang="en-US" sz="2200" dirty="0"/>
              <a:t>: Fitness enthusiasts, health-conscious individuals, dieticians.</a:t>
            </a:r>
          </a:p>
          <a:p>
            <a:endParaRPr lang="en-US" sz="1800" dirty="0"/>
          </a:p>
          <a:p>
            <a:pPr marL="0" indent="0">
              <a:buNone/>
            </a:pPr>
            <a:endParaRPr lang="en-US" sz="1200"/>
          </a:p>
          <a:p>
            <a:pPr marL="0" indent="0">
              <a:buNone/>
            </a:pP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8816195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7" name="Rectangle 2056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60D3B2-8D54-8AE0-1D05-EACBDA283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5400"/>
              <a:t>Our Solution: </a:t>
            </a:r>
            <a:r>
              <a:rPr lang="en-US" sz="5400">
                <a:highlight>
                  <a:srgbClr val="FFFF00"/>
                </a:highlight>
              </a:rPr>
              <a:t>NutriTrack</a:t>
            </a:r>
          </a:p>
        </p:txBody>
      </p:sp>
      <p:sp>
        <p:nvSpPr>
          <p:cNvPr id="2059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C3E8F2-7D38-7FD0-8342-E08EA1446C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200" b="1" dirty="0">
                <a:ea typeface="+mn-lt"/>
                <a:cs typeface="+mn-lt"/>
              </a:rPr>
              <a:t>Core</a:t>
            </a:r>
            <a:r>
              <a:rPr lang="en-US" sz="2200" b="1" dirty="0">
                <a:latin typeface="Aptos"/>
                <a:cs typeface="Times New Roman"/>
              </a:rPr>
              <a:t> Features</a:t>
            </a:r>
            <a:r>
              <a:rPr lang="en-US" sz="2200" b="1" dirty="0">
                <a:ea typeface="+mn-lt"/>
                <a:cs typeface="+mn-lt"/>
              </a:rPr>
              <a:t>:</a:t>
            </a:r>
            <a:r>
              <a:rPr lang="en-US" sz="2200" dirty="0">
                <a:ea typeface="+mn-lt"/>
                <a:cs typeface="+mn-lt"/>
              </a:rPr>
              <a:t> </a:t>
            </a:r>
            <a:r>
              <a:rPr lang="en-US" sz="2200" dirty="0"/>
              <a:t>Estimates food grade in real time.</a:t>
            </a:r>
            <a:endParaRPr lang="en-US" dirty="0"/>
          </a:p>
          <a:p>
            <a:r>
              <a:rPr lang="en-US" sz="2200" b="1" dirty="0"/>
              <a:t>Integration: </a:t>
            </a:r>
            <a:r>
              <a:rPr lang="en-US" sz="2200" dirty="0"/>
              <a:t>Syncs with wearables like Fitbit for holistic health tracking.</a:t>
            </a:r>
          </a:p>
          <a:p>
            <a:r>
              <a:rPr lang="en-US" sz="2200" b="1" dirty="0"/>
              <a:t>Impact: </a:t>
            </a:r>
            <a:r>
              <a:rPr lang="en-US" sz="2200" dirty="0"/>
              <a:t>Simplifies nutrition management for health-</a:t>
            </a:r>
            <a:r>
              <a:rPr lang="en-US" sz="2200"/>
              <a:t>conscious individuals.</a:t>
            </a:r>
          </a:p>
          <a:p>
            <a:endParaRPr lang="en-US" sz="2200"/>
          </a:p>
          <a:p>
            <a:endParaRPr lang="en-US" sz="2200"/>
          </a:p>
        </p:txBody>
      </p:sp>
      <p:pic>
        <p:nvPicPr>
          <p:cNvPr id="2052" name="Picture 4" descr="Wearable and Mobile Sensors for Personalized Nutrition | ACS Sensors">
            <a:extLst>
              <a:ext uri="{FF2B5EF4-FFF2-40B4-BE49-F238E27FC236}">
                <a16:creationId xmlns:a16="http://schemas.microsoft.com/office/drawing/2014/main" id="{C64F799C-60FB-745B-D91F-403C1E9D8F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67" r="22644"/>
          <a:stretch/>
        </p:blipFill>
        <p:spPr bwMode="auto"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41347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5" name="Rectangle 1034">
            <a:extLst>
              <a:ext uri="{FF2B5EF4-FFF2-40B4-BE49-F238E27FC236}">
                <a16:creationId xmlns:a16="http://schemas.microsoft.com/office/drawing/2014/main" id="{32AEEBC8-9D30-42EF-95F2-386C2653FB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ABFC62-820B-9726-5CE0-81D93A427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502920"/>
            <a:ext cx="3419856" cy="1463040"/>
          </a:xfrm>
        </p:spPr>
        <p:txBody>
          <a:bodyPr anchor="ctr">
            <a:normAutofit/>
          </a:bodyPr>
          <a:lstStyle/>
          <a:p>
            <a:r>
              <a:rPr lang="en-US" sz="4800"/>
              <a:t>Technical Framework</a:t>
            </a:r>
          </a:p>
        </p:txBody>
      </p:sp>
      <p:sp>
        <p:nvSpPr>
          <p:cNvPr id="1037" name="sketch line">
            <a:extLst>
              <a:ext uri="{FF2B5EF4-FFF2-40B4-BE49-F238E27FC236}">
                <a16:creationId xmlns:a16="http://schemas.microsoft.com/office/drawing/2014/main" id="{2E92FA66-67D7-4CB4-94D3-E643A9AD4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66159" y="1225296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8DD9D-C41C-68DF-012C-866689A751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36006" y="601111"/>
            <a:ext cx="3231760" cy="1801830"/>
          </a:xfrm>
        </p:spPr>
        <p:txBody>
          <a:bodyPr anchor="ctr">
            <a:normAutofit/>
          </a:bodyPr>
          <a:lstStyle/>
          <a:p>
            <a:r>
              <a:rPr lang="en-US" sz="1800"/>
              <a:t>Input: </a:t>
            </a:r>
          </a:p>
          <a:p>
            <a:pPr lvl="1"/>
            <a:r>
              <a:rPr lang="en-US" sz="1400"/>
              <a:t>IMG Height</a:t>
            </a:r>
          </a:p>
          <a:p>
            <a:pPr lvl="1"/>
            <a:r>
              <a:rPr lang="en-US" sz="1400"/>
              <a:t>IMG Width</a:t>
            </a:r>
          </a:p>
          <a:p>
            <a:pPr lvl="1"/>
            <a:r>
              <a:rPr lang="en-US" sz="1400"/>
              <a:t>3 RGB colors</a:t>
            </a:r>
          </a:p>
          <a:p>
            <a:r>
              <a:rPr lang="en-US" sz="1800"/>
              <a:t>Output: </a:t>
            </a:r>
          </a:p>
          <a:p>
            <a:pPr lvl="1"/>
            <a:r>
              <a:rPr lang="en-US" sz="1400"/>
              <a:t>7 Food Grades.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C7DD045C-9DB9-04AC-3BC0-C674DD4749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43453" y="3536193"/>
            <a:ext cx="9305094" cy="3140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03D8B32-B688-07D3-FA1B-346E50D4A935}"/>
              </a:ext>
            </a:extLst>
          </p:cNvPr>
          <p:cNvSpPr txBox="1">
            <a:spLocks/>
          </p:cNvSpPr>
          <p:nvPr/>
        </p:nvSpPr>
        <p:spPr>
          <a:xfrm>
            <a:off x="7985617" y="457200"/>
            <a:ext cx="3231760" cy="36848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/>
              <a:t>Model:</a:t>
            </a:r>
          </a:p>
          <a:p>
            <a:pPr lvl="1"/>
            <a:r>
              <a:rPr lang="en-US" sz="1400"/>
              <a:t>1</a:t>
            </a:r>
            <a:r>
              <a:rPr lang="en-US" sz="1400" baseline="30000"/>
              <a:t>st</a:t>
            </a:r>
            <a:r>
              <a:rPr lang="en-US" sz="1400"/>
              <a:t> CNN Layer</a:t>
            </a:r>
          </a:p>
          <a:p>
            <a:pPr lvl="2"/>
            <a:r>
              <a:rPr lang="en-US" sz="900"/>
              <a:t>8 Filters, 4*4 Kernel, Activation: </a:t>
            </a:r>
            <a:r>
              <a:rPr lang="en-US" sz="900" err="1"/>
              <a:t>ReLU</a:t>
            </a:r>
            <a:endParaRPr lang="en-US" sz="900"/>
          </a:p>
          <a:p>
            <a:pPr lvl="2"/>
            <a:r>
              <a:rPr lang="en-US" sz="900"/>
              <a:t>Max Pool (2*2)</a:t>
            </a:r>
          </a:p>
          <a:p>
            <a:pPr lvl="1"/>
            <a:r>
              <a:rPr lang="en-US" sz="1400"/>
              <a:t>2</a:t>
            </a:r>
            <a:r>
              <a:rPr lang="en-US" sz="1400" baseline="30000"/>
              <a:t>nd</a:t>
            </a:r>
            <a:r>
              <a:rPr lang="en-US" sz="1400"/>
              <a:t> CNN Layer</a:t>
            </a:r>
          </a:p>
          <a:p>
            <a:pPr lvl="2"/>
            <a:r>
              <a:rPr lang="en-US" sz="900"/>
              <a:t>8 Filters, 3*3 Kernel, Activation: </a:t>
            </a:r>
            <a:r>
              <a:rPr lang="en-US" sz="900" err="1"/>
              <a:t>ReLU</a:t>
            </a:r>
            <a:endParaRPr lang="en-US" sz="900"/>
          </a:p>
          <a:p>
            <a:pPr lvl="2"/>
            <a:r>
              <a:rPr lang="en-US" sz="900"/>
              <a:t>Max Pool (2*2)</a:t>
            </a:r>
          </a:p>
          <a:p>
            <a:pPr lvl="1"/>
            <a:r>
              <a:rPr lang="en-US" sz="1400"/>
              <a:t>Flattening Layer</a:t>
            </a:r>
          </a:p>
          <a:p>
            <a:pPr lvl="1"/>
            <a:r>
              <a:rPr lang="en-US" sz="1400"/>
              <a:t>1</a:t>
            </a:r>
            <a:r>
              <a:rPr lang="en-US" sz="1400" baseline="30000"/>
              <a:t>st</a:t>
            </a:r>
            <a:r>
              <a:rPr lang="en-US" sz="1400"/>
              <a:t> Dense Layer</a:t>
            </a:r>
          </a:p>
          <a:p>
            <a:pPr lvl="2"/>
            <a:r>
              <a:rPr lang="en-US" sz="900"/>
              <a:t>16 Units, Activation: </a:t>
            </a:r>
            <a:r>
              <a:rPr lang="en-US" sz="900" err="1"/>
              <a:t>ReLU</a:t>
            </a:r>
            <a:endParaRPr lang="en-US" sz="900"/>
          </a:p>
          <a:p>
            <a:pPr lvl="1"/>
            <a:r>
              <a:rPr lang="en-US" sz="1400"/>
              <a:t>Dropout Layer</a:t>
            </a:r>
          </a:p>
          <a:p>
            <a:pPr lvl="2"/>
            <a:r>
              <a:rPr lang="en-US" sz="900"/>
              <a:t>30%</a:t>
            </a:r>
          </a:p>
          <a:p>
            <a:pPr lvl="1"/>
            <a:r>
              <a:rPr lang="en-US" sz="1400"/>
              <a:t>Output Layer</a:t>
            </a:r>
          </a:p>
          <a:p>
            <a:pPr lvl="2"/>
            <a:r>
              <a:rPr lang="en-US" sz="1400"/>
              <a:t>7 Units</a:t>
            </a:r>
            <a:endParaRPr lang="en-US" sz="1700"/>
          </a:p>
        </p:txBody>
      </p:sp>
    </p:spTree>
    <p:extLst>
      <p:ext uri="{BB962C8B-B14F-4D97-AF65-F5344CB8AC3E}">
        <p14:creationId xmlns:p14="http://schemas.microsoft.com/office/powerpoint/2010/main" val="13231409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1205BF-F5C8-2273-9BDA-B66858E7AB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The Process</a:t>
            </a:r>
          </a:p>
        </p:txBody>
      </p:sp>
      <p:pic>
        <p:nvPicPr>
          <p:cNvPr id="8" name="Whole Process_9EEDDA34-4CC3-4567-8AF4-5766FC0D31DC.mp4">
            <a:hlinkClick r:id="" action="ppaction://media"/>
            <a:extLst>
              <a:ext uri="{FF2B5EF4-FFF2-40B4-BE49-F238E27FC236}">
                <a16:creationId xmlns:a16="http://schemas.microsoft.com/office/drawing/2014/main" id="{C5C201B7-54CF-365C-4F78-80313072F9E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39231" y="1628037"/>
            <a:ext cx="8343843" cy="5061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045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96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4EDA5C-88E8-6D18-8510-3CFA8F054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CNN Model </a:t>
            </a:r>
          </a:p>
        </p:txBody>
      </p:sp>
      <p:pic>
        <p:nvPicPr>
          <p:cNvPr id="4" name="CNN_Model">
            <a:hlinkClick r:id="" action="ppaction://media"/>
            <a:extLst>
              <a:ext uri="{FF2B5EF4-FFF2-40B4-BE49-F238E27FC236}">
                <a16:creationId xmlns:a16="http://schemas.microsoft.com/office/drawing/2014/main" id="{53D2EFF3-BD2A-BA40-AE4A-7535CDD48BDA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7168" b="3764"/>
          <a:stretch>
            <a:fillRect/>
          </a:stretch>
        </p:blipFill>
        <p:spPr>
          <a:xfrm>
            <a:off x="2099745" y="1892299"/>
            <a:ext cx="8424310" cy="4220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191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2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FAF68CB5-D519-4070-A998-B86F0FBCD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late of avocado cut in half&#10;&#10;Description automatically generated">
            <a:extLst>
              <a:ext uri="{FF2B5EF4-FFF2-40B4-BE49-F238E27FC236}">
                <a16:creationId xmlns:a16="http://schemas.microsoft.com/office/drawing/2014/main" id="{62130F8A-090D-94CF-2F3A-D593CEAA56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76" r="-4" b="16271"/>
          <a:stretch/>
        </p:blipFill>
        <p:spPr>
          <a:xfrm>
            <a:off x="312678" y="501986"/>
            <a:ext cx="2769973" cy="2769973"/>
          </a:xfrm>
          <a:custGeom>
            <a:avLst/>
            <a:gdLst/>
            <a:ahLst/>
            <a:cxnLst/>
            <a:rect l="l" t="t" r="r" b="b"/>
            <a:pathLst>
              <a:path w="2769973" h="2769973">
                <a:moveTo>
                  <a:pt x="133430" y="0"/>
                </a:moveTo>
                <a:lnTo>
                  <a:pt x="2636543" y="0"/>
                </a:lnTo>
                <a:cubicBezTo>
                  <a:pt x="2710234" y="0"/>
                  <a:pt x="2769973" y="59739"/>
                  <a:pt x="2769973" y="133430"/>
                </a:cubicBezTo>
                <a:lnTo>
                  <a:pt x="2769973" y="2636543"/>
                </a:lnTo>
                <a:cubicBezTo>
                  <a:pt x="2769973" y="2710234"/>
                  <a:pt x="2710234" y="2769973"/>
                  <a:pt x="2636543" y="2769973"/>
                </a:cubicBezTo>
                <a:lnTo>
                  <a:pt x="133430" y="2769973"/>
                </a:lnTo>
                <a:cubicBezTo>
                  <a:pt x="59739" y="2769973"/>
                  <a:pt x="0" y="2710234"/>
                  <a:pt x="0" y="2636543"/>
                </a:cubicBezTo>
                <a:lnTo>
                  <a:pt x="0" y="133430"/>
                </a:lnTo>
                <a:cubicBezTo>
                  <a:pt x="0" y="59739"/>
                  <a:pt x="59739" y="0"/>
                  <a:pt x="133430" y="0"/>
                </a:cubicBezTo>
                <a:close/>
              </a:path>
            </a:pathLst>
          </a:custGeom>
        </p:spPr>
      </p:pic>
      <p:pic>
        <p:nvPicPr>
          <p:cNvPr id="9" name="Picture 8" descr="A bowl of fruit in a white bowl&#10;&#10;Description automatically generated">
            <a:extLst>
              <a:ext uri="{FF2B5EF4-FFF2-40B4-BE49-F238E27FC236}">
                <a16:creationId xmlns:a16="http://schemas.microsoft.com/office/drawing/2014/main" id="{58CC3DA1-93C0-9E2C-3530-306B7D68F8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73" r="-4" b="15174"/>
          <a:stretch/>
        </p:blipFill>
        <p:spPr>
          <a:xfrm>
            <a:off x="3276002" y="501987"/>
            <a:ext cx="2769973" cy="2769973"/>
          </a:xfrm>
          <a:custGeom>
            <a:avLst/>
            <a:gdLst/>
            <a:ahLst/>
            <a:cxnLst/>
            <a:rect l="l" t="t" r="r" b="b"/>
            <a:pathLst>
              <a:path w="2683042" h="2683042">
                <a:moveTo>
                  <a:pt x="102278" y="0"/>
                </a:moveTo>
                <a:lnTo>
                  <a:pt x="2580764" y="0"/>
                </a:lnTo>
                <a:cubicBezTo>
                  <a:pt x="2637251" y="0"/>
                  <a:pt x="2683042" y="45791"/>
                  <a:pt x="2683042" y="102278"/>
                </a:cubicBezTo>
                <a:lnTo>
                  <a:pt x="2683042" y="2580764"/>
                </a:lnTo>
                <a:cubicBezTo>
                  <a:pt x="2683042" y="2637251"/>
                  <a:pt x="2637251" y="2683042"/>
                  <a:pt x="2580764" y="2683042"/>
                </a:cubicBezTo>
                <a:lnTo>
                  <a:pt x="102278" y="2683042"/>
                </a:lnTo>
                <a:cubicBezTo>
                  <a:pt x="45791" y="2683042"/>
                  <a:pt x="0" y="2637251"/>
                  <a:pt x="0" y="2580764"/>
                </a:cubicBezTo>
                <a:lnTo>
                  <a:pt x="0" y="102278"/>
                </a:lnTo>
                <a:cubicBezTo>
                  <a:pt x="0" y="45791"/>
                  <a:pt x="45791" y="0"/>
                  <a:pt x="102278" y="0"/>
                </a:cubicBezTo>
                <a:close/>
              </a:path>
            </a:pathLst>
          </a:custGeom>
        </p:spPr>
      </p:pic>
      <p:pic>
        <p:nvPicPr>
          <p:cNvPr id="7" name="Picture 6" descr="A plate of pasta with sauce and parsley&#10;&#10;Description automatically generated">
            <a:extLst>
              <a:ext uri="{FF2B5EF4-FFF2-40B4-BE49-F238E27FC236}">
                <a16:creationId xmlns:a16="http://schemas.microsoft.com/office/drawing/2014/main" id="{C886844D-1B0E-DC41-92FB-20B80F0629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13" r="23434" b="-4"/>
          <a:stretch/>
        </p:blipFill>
        <p:spPr>
          <a:xfrm>
            <a:off x="312774" y="3429005"/>
            <a:ext cx="2769973" cy="2769973"/>
          </a:xfrm>
          <a:custGeom>
            <a:avLst/>
            <a:gdLst/>
            <a:ahLst/>
            <a:cxnLst/>
            <a:rect l="l" t="t" r="r" b="b"/>
            <a:pathLst>
              <a:path w="2683042" h="2683042">
                <a:moveTo>
                  <a:pt x="102278" y="0"/>
                </a:moveTo>
                <a:lnTo>
                  <a:pt x="2580764" y="0"/>
                </a:lnTo>
                <a:cubicBezTo>
                  <a:pt x="2637251" y="0"/>
                  <a:pt x="2683042" y="45791"/>
                  <a:pt x="2683042" y="102278"/>
                </a:cubicBezTo>
                <a:lnTo>
                  <a:pt x="2683042" y="2580764"/>
                </a:lnTo>
                <a:cubicBezTo>
                  <a:pt x="2683042" y="2637251"/>
                  <a:pt x="2637251" y="2683042"/>
                  <a:pt x="2580764" y="2683042"/>
                </a:cubicBezTo>
                <a:lnTo>
                  <a:pt x="102278" y="2683042"/>
                </a:lnTo>
                <a:cubicBezTo>
                  <a:pt x="45791" y="2683042"/>
                  <a:pt x="0" y="2637251"/>
                  <a:pt x="0" y="2580764"/>
                </a:cubicBezTo>
                <a:lnTo>
                  <a:pt x="0" y="102278"/>
                </a:lnTo>
                <a:cubicBezTo>
                  <a:pt x="0" y="45791"/>
                  <a:pt x="45791" y="0"/>
                  <a:pt x="102278" y="0"/>
                </a:cubicBezTo>
                <a:close/>
              </a:path>
            </a:pathLst>
          </a:custGeom>
        </p:spPr>
      </p:pic>
      <p:pic>
        <p:nvPicPr>
          <p:cNvPr id="11" name="Picture 10" descr="A table full of food&#10;&#10;Description automatically generated">
            <a:extLst>
              <a:ext uri="{FF2B5EF4-FFF2-40B4-BE49-F238E27FC236}">
                <a16:creationId xmlns:a16="http://schemas.microsoft.com/office/drawing/2014/main" id="{DBB6E6D6-019B-B670-4FEE-A70B9D54B5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12" r="4191" b="3"/>
          <a:stretch/>
        </p:blipFill>
        <p:spPr>
          <a:xfrm>
            <a:off x="3276003" y="3428994"/>
            <a:ext cx="2769973" cy="2769974"/>
          </a:xfrm>
          <a:custGeom>
            <a:avLst/>
            <a:gdLst/>
            <a:ahLst/>
            <a:cxnLst/>
            <a:rect l="l" t="t" r="r" b="b"/>
            <a:pathLst>
              <a:path w="3118718" h="3118719">
                <a:moveTo>
                  <a:pt x="127306" y="0"/>
                </a:moveTo>
                <a:lnTo>
                  <a:pt x="2991412" y="0"/>
                </a:lnTo>
                <a:cubicBezTo>
                  <a:pt x="3061721" y="0"/>
                  <a:pt x="3118718" y="56997"/>
                  <a:pt x="3118718" y="127306"/>
                </a:cubicBezTo>
                <a:lnTo>
                  <a:pt x="3118718" y="2991413"/>
                </a:lnTo>
                <a:cubicBezTo>
                  <a:pt x="3118718" y="3061722"/>
                  <a:pt x="3061721" y="3118719"/>
                  <a:pt x="2991412" y="3118719"/>
                </a:cubicBezTo>
                <a:lnTo>
                  <a:pt x="127306" y="3118719"/>
                </a:lnTo>
                <a:cubicBezTo>
                  <a:pt x="56997" y="3118719"/>
                  <a:pt x="0" y="3061722"/>
                  <a:pt x="0" y="2991413"/>
                </a:cubicBezTo>
                <a:lnTo>
                  <a:pt x="0" y="127306"/>
                </a:lnTo>
                <a:cubicBezTo>
                  <a:pt x="0" y="56997"/>
                  <a:pt x="56997" y="0"/>
                  <a:pt x="127306" y="0"/>
                </a:cubicBezTo>
                <a:close/>
              </a:path>
            </a:pathLst>
          </a:custGeom>
        </p:spPr>
      </p:pic>
      <p:sp>
        <p:nvSpPr>
          <p:cNvPr id="18" name="Arc 17">
            <a:extLst>
              <a:ext uri="{FF2B5EF4-FFF2-40B4-BE49-F238E27FC236}">
                <a16:creationId xmlns:a16="http://schemas.microsoft.com/office/drawing/2014/main" id="{7586665A-47B3-4AEE-BC94-15D89FF706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36468">
            <a:off x="7783403" y="326268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6BDAB8-1597-58E2-5F54-7A6D1856A5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2728" y="486184"/>
            <a:ext cx="5015804" cy="1325563"/>
          </a:xfrm>
        </p:spPr>
        <p:txBody>
          <a:bodyPr>
            <a:normAutofit/>
          </a:bodyPr>
          <a:lstStyle/>
          <a:p>
            <a:r>
              <a:rPr lang="en-US"/>
              <a:t>Proof of Concept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EF1CC6-435F-482C-31FC-3D2B8B1B61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32728" y="1946684"/>
            <a:ext cx="5015804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800" b="1" dirty="0"/>
              <a:t>Food Image Analysis</a:t>
            </a:r>
            <a:r>
              <a:rPr lang="en-US" sz="1800" dirty="0"/>
              <a:t>: Predicts Food Grades using photos.</a:t>
            </a:r>
          </a:p>
          <a:p>
            <a:r>
              <a:rPr lang="en-US" sz="1800" b="1" dirty="0"/>
              <a:t>Real-Time Predictions</a:t>
            </a:r>
            <a:r>
              <a:rPr lang="en-US" sz="1800" dirty="0"/>
              <a:t>: Instant feedback to aid dietary choices.</a:t>
            </a:r>
          </a:p>
          <a:p>
            <a:r>
              <a:rPr lang="en-US" sz="1800" b="1" dirty="0"/>
              <a:t>Wearable Integration</a:t>
            </a:r>
            <a:r>
              <a:rPr lang="en-US" sz="1800" dirty="0"/>
              <a:t>: Syncs with Fitbit and similar devices for a complete health tracking experience.</a:t>
            </a:r>
          </a:p>
          <a:p>
            <a:r>
              <a:rPr lang="en-US" sz="1800" b="1" dirty="0"/>
              <a:t>Customizable Logging</a:t>
            </a:r>
            <a:r>
              <a:rPr lang="en-US" sz="1800" dirty="0"/>
              <a:t>: Allows users to save and track their meals over time.</a:t>
            </a:r>
          </a:p>
          <a:p>
            <a:r>
              <a:rPr lang="en-US" sz="1800" b="1" dirty="0"/>
              <a:t>Truly Customizable</a:t>
            </a:r>
            <a:r>
              <a:rPr lang="en-US" sz="1800" dirty="0"/>
              <a:t>: Unlike following a generic diet plan on the web, users would be empowered with information that is generated on wearables in conjecture with </a:t>
            </a:r>
            <a:r>
              <a:rPr lang="en-US" sz="1800" dirty="0" err="1"/>
              <a:t>NutriTrack</a:t>
            </a:r>
            <a:r>
              <a:rPr lang="en-US" sz="1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400349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31985-2B18-9F54-7DC2-8510E20247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/>
              <a:t>Model Dictionary &amp; Results</a:t>
            </a:r>
          </a:p>
        </p:txBody>
      </p:sp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1267CA55-C084-D107-4C95-B0589625C26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77539812"/>
              </p:ext>
            </p:extLst>
          </p:nvPr>
        </p:nvGraphicFramePr>
        <p:xfrm>
          <a:off x="838199" y="1091486"/>
          <a:ext cx="5592580" cy="153928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514054">
                  <a:extLst>
                    <a:ext uri="{9D8B030D-6E8A-4147-A177-3AD203B41FA5}">
                      <a16:colId xmlns:a16="http://schemas.microsoft.com/office/drawing/2014/main" val="3742014929"/>
                    </a:ext>
                  </a:extLst>
                </a:gridCol>
                <a:gridCol w="2078526">
                  <a:extLst>
                    <a:ext uri="{9D8B030D-6E8A-4147-A177-3AD203B41FA5}">
                      <a16:colId xmlns:a16="http://schemas.microsoft.com/office/drawing/2014/main" val="657382651"/>
                    </a:ext>
                  </a:extLst>
                </a:gridCol>
              </a:tblGrid>
              <a:tr h="513096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2400" b="1" u="none" strike="noStrike">
                          <a:effectLst/>
                        </a:rPr>
                        <a:t>Ideal Macro Ratios</a:t>
                      </a:r>
                      <a:endParaRPr lang="en-US" sz="24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3434793"/>
                  </a:ext>
                </a:extLst>
              </a:tr>
              <a:tr h="513096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>
                          <a:effectLst/>
                        </a:rPr>
                        <a:t>Fat to Protein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</a:rPr>
                        <a:t>0.5 to 2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653653263"/>
                  </a:ext>
                </a:extLst>
              </a:tr>
              <a:tr h="513096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>
                          <a:effectLst/>
                        </a:rPr>
                        <a:t>Carb to Protein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</a:rPr>
                        <a:t>0.5 to 2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738991234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EBB21689-18B9-4553-9DD5-17AEC2464C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1914493"/>
              </p:ext>
            </p:extLst>
          </p:nvPr>
        </p:nvGraphicFramePr>
        <p:xfrm>
          <a:off x="838198" y="2725893"/>
          <a:ext cx="5592581" cy="17145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514055">
                  <a:extLst>
                    <a:ext uri="{9D8B030D-6E8A-4147-A177-3AD203B41FA5}">
                      <a16:colId xmlns:a16="http://schemas.microsoft.com/office/drawing/2014/main" val="1729729059"/>
                    </a:ext>
                  </a:extLst>
                </a:gridCol>
                <a:gridCol w="2078526">
                  <a:extLst>
                    <a:ext uri="{9D8B030D-6E8A-4147-A177-3AD203B41FA5}">
                      <a16:colId xmlns:a16="http://schemas.microsoft.com/office/drawing/2014/main" val="3323032524"/>
                    </a:ext>
                  </a:extLst>
                </a:gridCol>
              </a:tblGrid>
              <a:tr h="428646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2400" b="1" u="none" strike="noStrike">
                          <a:effectLst/>
                        </a:rPr>
                        <a:t>Points Based on Deviation</a:t>
                      </a:r>
                      <a:endParaRPr lang="en-US" sz="24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3701376"/>
                  </a:ext>
                </a:extLst>
              </a:tr>
              <a:tr h="428646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>
                          <a:effectLst/>
                        </a:rPr>
                        <a:t>Ideal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</a:rPr>
                        <a:t>+10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977891204"/>
                  </a:ext>
                </a:extLst>
              </a:tr>
              <a:tr h="428646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>
                          <a:effectLst/>
                        </a:rPr>
                        <a:t>Very High C/P Ratio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</a:rPr>
                        <a:t>-5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413211989"/>
                  </a:ext>
                </a:extLst>
              </a:tr>
              <a:tr h="428646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>
                          <a:effectLst/>
                        </a:rPr>
                        <a:t>Very High F/P Ratio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</a:rPr>
                        <a:t>-10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766047203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1627856E-11C1-22F1-3CB6-F998221B4B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5014018"/>
              </p:ext>
            </p:extLst>
          </p:nvPr>
        </p:nvGraphicFramePr>
        <p:xfrm>
          <a:off x="7457607" y="1091486"/>
          <a:ext cx="3896193" cy="334899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448142">
                  <a:extLst>
                    <a:ext uri="{9D8B030D-6E8A-4147-A177-3AD203B41FA5}">
                      <a16:colId xmlns:a16="http://schemas.microsoft.com/office/drawing/2014/main" val="614547745"/>
                    </a:ext>
                  </a:extLst>
                </a:gridCol>
                <a:gridCol w="1448051">
                  <a:extLst>
                    <a:ext uri="{9D8B030D-6E8A-4147-A177-3AD203B41FA5}">
                      <a16:colId xmlns:a16="http://schemas.microsoft.com/office/drawing/2014/main" val="1742730678"/>
                    </a:ext>
                  </a:extLst>
                </a:gridCol>
              </a:tblGrid>
              <a:tr h="342415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2400" b="1" u="none" strike="noStrike">
                          <a:effectLst/>
                        </a:rPr>
                        <a:t>Grade Mapping</a:t>
                      </a:r>
                      <a:endParaRPr lang="en-US" sz="24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8686202"/>
                  </a:ext>
                </a:extLst>
              </a:tr>
              <a:tr h="342415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u="none" strike="noStrike">
                          <a:effectLst/>
                        </a:rPr>
                        <a:t>Food Grades</a:t>
                      </a:r>
                      <a:endParaRPr lang="en-US" sz="24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u="none" strike="noStrike">
                          <a:effectLst/>
                        </a:rPr>
                        <a:t>Score</a:t>
                      </a:r>
                      <a:endParaRPr lang="en-US" sz="24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827850230"/>
                  </a:ext>
                </a:extLst>
              </a:tr>
              <a:tr h="342415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</a:rPr>
                        <a:t>A+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</a:rPr>
                        <a:t>20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764477087"/>
                  </a:ext>
                </a:extLst>
              </a:tr>
              <a:tr h="342415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</a:rPr>
                        <a:t>A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</a:rPr>
                        <a:t>10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769798186"/>
                  </a:ext>
                </a:extLst>
              </a:tr>
              <a:tr h="342415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</a:rPr>
                        <a:t>B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</a:rPr>
                        <a:t>5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371320558"/>
                  </a:ext>
                </a:extLst>
              </a:tr>
              <a:tr h="342415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</a:rPr>
                        <a:t>B+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</a:rPr>
                        <a:t>0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891873189"/>
                  </a:ext>
                </a:extLst>
              </a:tr>
              <a:tr h="342415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</a:rPr>
                        <a:t>C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</a:rPr>
                        <a:t>-5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232819481"/>
                  </a:ext>
                </a:extLst>
              </a:tr>
              <a:tr h="342415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</a:rPr>
                        <a:t>D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</a:rPr>
                        <a:t>-1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832542141"/>
                  </a:ext>
                </a:extLst>
              </a:tr>
              <a:tr h="342415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</a:rPr>
                        <a:t>F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</a:rPr>
                        <a:t>-15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699170705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7AB48200-E41D-A9E1-5264-73284901F7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1680816"/>
              </p:ext>
            </p:extLst>
          </p:nvPr>
        </p:nvGraphicFramePr>
        <p:xfrm>
          <a:off x="839538" y="4535595"/>
          <a:ext cx="5592581" cy="22326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285849">
                  <a:extLst>
                    <a:ext uri="{9D8B030D-6E8A-4147-A177-3AD203B41FA5}">
                      <a16:colId xmlns:a16="http://schemas.microsoft.com/office/drawing/2014/main" val="2148712898"/>
                    </a:ext>
                  </a:extLst>
                </a:gridCol>
                <a:gridCol w="2306732">
                  <a:extLst>
                    <a:ext uri="{9D8B030D-6E8A-4147-A177-3AD203B41FA5}">
                      <a16:colId xmlns:a16="http://schemas.microsoft.com/office/drawing/2014/main" val="2283314091"/>
                    </a:ext>
                  </a:extLst>
                </a:gridCol>
              </a:tblGrid>
              <a:tr h="279365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2400" b="1" u="none" strike="noStrike">
                          <a:effectLst/>
                        </a:rPr>
                        <a:t>Results</a:t>
                      </a:r>
                      <a:endParaRPr lang="en-US" sz="24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2939739"/>
                  </a:ext>
                </a:extLst>
              </a:tr>
              <a:tr h="279365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u="none" strike="noStrike">
                          <a:effectLst/>
                        </a:rPr>
                        <a:t>Unseen Picture</a:t>
                      </a:r>
                      <a:endParaRPr lang="en-US" sz="24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u="none" strike="noStrike">
                          <a:effectLst/>
                        </a:rPr>
                        <a:t>Predicted Grade</a:t>
                      </a:r>
                      <a:endParaRPr lang="en-US" sz="24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321416795"/>
                  </a:ext>
                </a:extLst>
              </a:tr>
              <a:tr h="279365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>
                          <a:effectLst/>
                        </a:rPr>
                        <a:t>Avocado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</a:rPr>
                        <a:t>B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321777632"/>
                  </a:ext>
                </a:extLst>
              </a:tr>
              <a:tr h="279365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>
                          <a:effectLst/>
                        </a:rPr>
                        <a:t>Pasta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</a:rPr>
                        <a:t>B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367312020"/>
                  </a:ext>
                </a:extLst>
              </a:tr>
              <a:tr h="279365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>
                          <a:effectLst/>
                        </a:rPr>
                        <a:t>Fruit Bowl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</a:rPr>
                        <a:t>B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541662425"/>
                  </a:ext>
                </a:extLst>
              </a:tr>
              <a:tr h="279365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>
                          <a:effectLst/>
                        </a:rPr>
                        <a:t>Unhealthy Food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</a:rPr>
                        <a:t>C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691542870"/>
                  </a:ext>
                </a:extLst>
              </a:tr>
            </a:tbl>
          </a:graphicData>
        </a:graphic>
      </p:graphicFrame>
      <p:pic>
        <p:nvPicPr>
          <p:cNvPr id="15" name="Content Placeholder 4">
            <a:extLst>
              <a:ext uri="{FF2B5EF4-FFF2-40B4-BE49-F238E27FC236}">
                <a16:creationId xmlns:a16="http://schemas.microsoft.com/office/drawing/2014/main" id="{9FCD9DE1-2EC6-A02F-DB6C-4C89DD9C2E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6627" y="5593973"/>
            <a:ext cx="5147295" cy="1189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295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2554CA6-288E-4202-BC52-2E5A8F0C0A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10BB131-AC8E-4A8E-A5D1-36260F720C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9189" y="1119031"/>
            <a:ext cx="4619938" cy="46199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DD37E2-3DA7-D443-3064-7CC31B7EB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1074" y="1396686"/>
            <a:ext cx="3240506" cy="406462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Why Us?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5B7778FC-632E-4DCA-A7CB-0D7731CCF9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9809111">
            <a:off x="8683720" y="941148"/>
            <a:ext cx="2987899" cy="2987899"/>
          </a:xfrm>
          <a:prstGeom prst="arc">
            <a:avLst>
              <a:gd name="adj1" fmla="val 15817365"/>
              <a:gd name="adj2" fmla="val 178138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A23A907-97FB-4A8F-880A-DD77401C42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0048" y="4780992"/>
            <a:ext cx="546100" cy="546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02F44B-F751-9BB8-420A-696AFA61F9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70153" y="1526033"/>
            <a:ext cx="5536397" cy="393528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dirty="0"/>
              <a:t>Competitors</a:t>
            </a:r>
            <a:r>
              <a:rPr lang="en-US" dirty="0"/>
              <a:t>: Calorie Mama, Bite AI, </a:t>
            </a:r>
            <a:r>
              <a:rPr lang="en-US" err="1"/>
              <a:t>Foodvisor</a:t>
            </a:r>
            <a:r>
              <a:rPr lang="en-US" dirty="0"/>
              <a:t>, and Diet Camera AI</a:t>
            </a:r>
          </a:p>
          <a:p>
            <a:r>
              <a:rPr lang="en-US" b="1" dirty="0"/>
              <a:t>Differentiators</a:t>
            </a:r>
            <a:r>
              <a:rPr lang="en-US" dirty="0"/>
              <a:t>: Unlike most competitors, our focus is on integrating with wearables like Fitbit and offering a unique selling point for seamless activity and dietary monitoring.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0302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891</Words>
  <Application>Microsoft Macintosh PowerPoint</Application>
  <PresentationFormat>Widescreen</PresentationFormat>
  <Paragraphs>136</Paragraphs>
  <Slides>17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5" baseType="lpstr">
      <vt:lpstr>Aptos</vt:lpstr>
      <vt:lpstr>Aptos Display</vt:lpstr>
      <vt:lpstr>Aptos Narrow</vt:lpstr>
      <vt:lpstr>Arial</vt:lpstr>
      <vt:lpstr>Calibri</vt:lpstr>
      <vt:lpstr>Courier New</vt:lpstr>
      <vt:lpstr>Times New Roman</vt:lpstr>
      <vt:lpstr>Office Theme</vt:lpstr>
      <vt:lpstr>AI-Driven Food Nutrition Predictor (Predicting Macro Nutritional Content of Food via Deep Learning)</vt:lpstr>
      <vt:lpstr>The Opportunity</vt:lpstr>
      <vt:lpstr>Our Solution: NutriTrack</vt:lpstr>
      <vt:lpstr>Technical Framework</vt:lpstr>
      <vt:lpstr>The Process</vt:lpstr>
      <vt:lpstr>CNN Model </vt:lpstr>
      <vt:lpstr>Proof of Concept</vt:lpstr>
      <vt:lpstr>Model Dictionary &amp; Results</vt:lpstr>
      <vt:lpstr>Why Us?</vt:lpstr>
      <vt:lpstr>Business Potential</vt:lpstr>
      <vt:lpstr>Responsible AI</vt:lpstr>
      <vt:lpstr>Impact</vt:lpstr>
      <vt:lpstr>Legal</vt:lpstr>
      <vt:lpstr>Next Steps</vt:lpstr>
      <vt:lpstr>What are we  eating tonight?</vt:lpstr>
      <vt:lpstr>References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Chandrasekhar, Abhijit</dc:creator>
  <cp:lastModifiedBy>Friedman, Gabrielle</cp:lastModifiedBy>
  <cp:revision>957</cp:revision>
  <dcterms:created xsi:type="dcterms:W3CDTF">2024-12-04T15:35:48Z</dcterms:created>
  <dcterms:modified xsi:type="dcterms:W3CDTF">2025-09-20T06:32:22Z</dcterms:modified>
</cp:coreProperties>
</file>